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3600" b="1" u="sng">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6019800"/>
            <a:ext cx="9147765" cy="8452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D0153AE-4F0E-4DEF-AB39-190458C68A17}" type="datetimeFigureOut">
              <a:rPr lang="ar-SA" smtClean="0"/>
              <a:pPr/>
              <a:t>04/04/1440</a:t>
            </a:fld>
            <a:endParaRPr lang="ar-S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SA">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A0EB1C0-FA3A-4485-9C89-742756E44AE0}" type="slidenum">
              <a:rPr lang="ar-SA" smtClean="0"/>
              <a:pPr/>
              <a:t>‹#›</a:t>
            </a:fld>
            <a:endParaRPr lang="ar-SA"/>
          </a:p>
        </p:txBody>
      </p:sp>
    </p:spTree>
    <p:extLst>
      <p:ext uri="{BB962C8B-B14F-4D97-AF65-F5344CB8AC3E}">
        <p14:creationId xmlns:p14="http://schemas.microsoft.com/office/powerpoint/2010/main" val="1956018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5" name="Footer Placeholder 4"/>
          <p:cNvSpPr>
            <a:spLocks noGrp="1"/>
          </p:cNvSpPr>
          <p:nvPr>
            <p:ph type="ftr" sz="quarter" idx="11"/>
          </p:nvPr>
        </p:nvSpPr>
        <p:spPr/>
        <p:txBody>
          <a:bodyPr/>
          <a:lstStyle>
            <a:extLst/>
          </a:lstStyle>
          <a:p>
            <a:endParaRPr lang="ar-SA">
              <a:solidFill>
                <a:prstClr val="black"/>
              </a:solidFill>
            </a:endParaRPr>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
        <p:nvSpPr>
          <p:cNvPr id="7" name="Title 6"/>
          <p:cNvSpPr>
            <a:spLocks noGrp="1"/>
          </p:cNvSpPr>
          <p:nvPr>
            <p:ph type="title"/>
          </p:nvPr>
        </p:nvSpPr>
        <p:spPr/>
        <p:txBody>
          <a:bodyPr rtlCol="0"/>
          <a:lstStyle>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535922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solidFill>
                  <a:prstClr val="white"/>
                </a:solidFill>
              </a:rPr>
              <a:pPr/>
              <a:t>04/04/1440</a:t>
            </a:fld>
            <a:endParaRPr lang="ar-SA">
              <a:solidFill>
                <a:prstClr val="white"/>
              </a:solidFill>
            </a:endParaRPr>
          </a:p>
        </p:txBody>
      </p:sp>
      <p:sp>
        <p:nvSpPr>
          <p:cNvPr id="5" name="Footer Placeholder 4"/>
          <p:cNvSpPr>
            <a:spLocks noGrp="1"/>
          </p:cNvSpPr>
          <p:nvPr>
            <p:ph type="ftr" sz="quarter" idx="11"/>
          </p:nvPr>
        </p:nvSpPr>
        <p:spPr/>
        <p:txBody>
          <a:bodyPr/>
          <a:lstStyle>
            <a:extLst/>
          </a:lstStyle>
          <a:p>
            <a:endParaRPr lang="ar-SA">
              <a:solidFill>
                <a:prstClr val="white"/>
              </a:solidFill>
            </a:endParaRPr>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solidFill>
                  <a:prstClr val="white"/>
                </a:solidFill>
              </a:rPr>
              <a:pPr/>
              <a:t>‹#›</a:t>
            </a:fld>
            <a:endParaRPr lang="ar-SA">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39616326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D0153AE-4F0E-4DEF-AB39-190458C68A17}" type="datetimeFigureOut">
              <a:rPr lang="ar-SA" smtClean="0">
                <a:solidFill>
                  <a:prstClr val="white"/>
                </a:solidFill>
              </a:rPr>
              <a:pPr/>
              <a:t>04/04/1440</a:t>
            </a:fld>
            <a:endParaRPr lang="ar-SA">
              <a:solidFill>
                <a:prstClr val="white"/>
              </a:solidFill>
            </a:endParaRPr>
          </a:p>
        </p:txBody>
      </p:sp>
      <p:sp>
        <p:nvSpPr>
          <p:cNvPr id="6" name="Footer Placeholder 5"/>
          <p:cNvSpPr>
            <a:spLocks noGrp="1"/>
          </p:cNvSpPr>
          <p:nvPr>
            <p:ph type="ftr" sz="quarter" idx="11"/>
          </p:nvPr>
        </p:nvSpPr>
        <p:spPr/>
        <p:txBody>
          <a:bodyPr/>
          <a:lstStyle>
            <a:extLst/>
          </a:lstStyle>
          <a:p>
            <a:endParaRPr lang="ar-SA">
              <a:solidFill>
                <a:prstClr val="white"/>
              </a:solidFill>
            </a:endParaRPr>
          </a:p>
        </p:txBody>
      </p:sp>
      <p:sp>
        <p:nvSpPr>
          <p:cNvPr id="7" name="Slide Number Placeholder 6"/>
          <p:cNvSpPr>
            <a:spLocks noGrp="1"/>
          </p:cNvSpPr>
          <p:nvPr>
            <p:ph type="sldNum" sz="quarter" idx="12"/>
          </p:nvPr>
        </p:nvSpPr>
        <p:spPr/>
        <p:txBody>
          <a:bodyPr/>
          <a:lstStyle>
            <a:extLst/>
          </a:lstStyle>
          <a:p>
            <a:fld id="{3A0EB1C0-FA3A-4485-9C89-742756E44AE0}" type="slidenum">
              <a:rPr lang="ar-SA" smtClean="0">
                <a:solidFill>
                  <a:prstClr val="white"/>
                </a:solidFill>
              </a:rPr>
              <a:pPr/>
              <a:t>‹#›</a:t>
            </a:fld>
            <a:endParaRPr lang="ar-SA">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
        <p:nvSpPr>
          <p:cNvPr id="9" name="Title 7"/>
          <p:cNvSpPr txBox="1">
            <a:spLocks/>
          </p:cNvSpPr>
          <p:nvPr userDrawn="1"/>
        </p:nvSpPr>
        <p:spPr>
          <a:xfrm>
            <a:off x="457200" y="228600"/>
            <a:ext cx="8229600" cy="1143000"/>
          </a:xfrm>
          <a:prstGeom prst="rect">
            <a:avLst/>
          </a:prstGeom>
        </p:spPr>
        <p:txBody>
          <a:bodyPr vert="horz" rtlCol="0" anchor="ctr">
            <a:normAutofit/>
            <a:scene3d>
              <a:camera prst="orthographicFront"/>
              <a:lightRig rig="soft" dir="t"/>
            </a:scene3d>
            <a:sp3d prstMaterial="softEdge">
              <a:bevelT w="25400" h="25400"/>
            </a:sp3d>
          </a:bodyPr>
          <a:lstStyle>
            <a:extLst/>
          </a:lstStyle>
          <a:p>
            <a:pPr rtl="1">
              <a:spcBef>
                <a:spcPct val="0"/>
              </a:spcBef>
              <a:defRPr/>
            </a:pPr>
            <a:r>
              <a:rPr lang="en-US" sz="3600" b="1" dirty="0" smtClean="0">
                <a:solidFill>
                  <a:srgbClr val="DEF5FA"/>
                </a:solidFill>
                <a:effectLst>
                  <a:outerShdw blurRad="31750" dist="25400" dir="5400000" algn="tl" rotWithShape="0">
                    <a:srgbClr val="000000">
                      <a:alpha val="25000"/>
                    </a:srgbClr>
                  </a:outerShdw>
                </a:effectLst>
              </a:rPr>
              <a:t>Click to edit Master title style</a:t>
            </a:r>
            <a:endParaRPr lang="en-US" sz="3600" b="1" dirty="0">
              <a:solidFill>
                <a:srgbClr val="DEF5FA"/>
              </a:solidFill>
              <a:effectLst>
                <a:outerShdw blurRad="31750" dist="25400" dir="5400000" algn="tl" rotWithShape="0">
                  <a:srgbClr val="000000">
                    <a:alpha val="25000"/>
                  </a:srgbClr>
                </a:outerShdw>
              </a:effectLst>
            </a:endParaRPr>
          </a:p>
        </p:txBody>
      </p:sp>
    </p:spTree>
    <p:extLst>
      <p:ext uri="{BB962C8B-B14F-4D97-AF65-F5344CB8AC3E}">
        <p14:creationId xmlns:p14="http://schemas.microsoft.com/office/powerpoint/2010/main" val="56458709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8" name="Footer Placeholder 7"/>
          <p:cNvSpPr>
            <a:spLocks noGrp="1"/>
          </p:cNvSpPr>
          <p:nvPr>
            <p:ph type="ftr" sz="quarter" idx="11"/>
          </p:nvPr>
        </p:nvSpPr>
        <p:spPr/>
        <p:txBody>
          <a:bodyPr/>
          <a:lstStyle>
            <a:extLst/>
          </a:lstStyle>
          <a:p>
            <a:endParaRPr lang="ar-SA">
              <a:solidFill>
                <a:prstClr val="black"/>
              </a:solidFill>
            </a:endParaRPr>
          </a:p>
        </p:txBody>
      </p:sp>
      <p:sp>
        <p:nvSpPr>
          <p:cNvPr id="9" name="Slide Number Placeholder 8"/>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362643436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D0153AE-4F0E-4DEF-AB39-190458C68A17}" type="datetimeFigureOut">
              <a:rPr lang="ar-SA" smtClean="0">
                <a:solidFill>
                  <a:prstClr val="white"/>
                </a:solidFill>
              </a:rPr>
              <a:pPr/>
              <a:t>04/04/1440</a:t>
            </a:fld>
            <a:endParaRPr lang="ar-SA">
              <a:solidFill>
                <a:prstClr val="white"/>
              </a:solidFill>
            </a:endParaRPr>
          </a:p>
        </p:txBody>
      </p:sp>
      <p:sp>
        <p:nvSpPr>
          <p:cNvPr id="4" name="Footer Placeholder 3"/>
          <p:cNvSpPr>
            <a:spLocks noGrp="1"/>
          </p:cNvSpPr>
          <p:nvPr>
            <p:ph type="ftr" sz="quarter" idx="11"/>
          </p:nvPr>
        </p:nvSpPr>
        <p:spPr/>
        <p:txBody>
          <a:bodyPr/>
          <a:lstStyle>
            <a:extLst/>
          </a:lstStyle>
          <a:p>
            <a:endParaRPr lang="ar-SA">
              <a:solidFill>
                <a:prstClr val="white"/>
              </a:solidFill>
            </a:endParaRPr>
          </a:p>
        </p:txBody>
      </p:sp>
      <p:sp>
        <p:nvSpPr>
          <p:cNvPr id="5" name="Slide Number Placeholder 4"/>
          <p:cNvSpPr>
            <a:spLocks noGrp="1"/>
          </p:cNvSpPr>
          <p:nvPr>
            <p:ph type="sldNum" sz="quarter" idx="12"/>
          </p:nvPr>
        </p:nvSpPr>
        <p:spPr/>
        <p:txBody>
          <a:bodyPr/>
          <a:lstStyle>
            <a:extLst/>
          </a:lstStyle>
          <a:p>
            <a:fld id="{3A0EB1C0-FA3A-4485-9C89-742756E44AE0}" type="slidenum">
              <a:rPr lang="ar-SA" smtClean="0">
                <a:solidFill>
                  <a:prstClr val="white"/>
                </a:solidFill>
              </a:rPr>
              <a:pPr/>
              <a:t>‹#›</a:t>
            </a:fld>
            <a:endParaRPr lang="ar-SA">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15768160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3" name="Footer Placeholder 2"/>
          <p:cNvSpPr>
            <a:spLocks noGrp="1"/>
          </p:cNvSpPr>
          <p:nvPr>
            <p:ph type="ftr" sz="quarter" idx="11"/>
          </p:nvPr>
        </p:nvSpPr>
        <p:spPr/>
        <p:txBody>
          <a:bodyPr/>
          <a:lstStyle>
            <a:extLst/>
          </a:lstStyle>
          <a:p>
            <a:endParaRPr lang="ar-SA">
              <a:solidFill>
                <a:prstClr val="black"/>
              </a:solidFill>
            </a:endParaRPr>
          </a:p>
        </p:txBody>
      </p:sp>
      <p:sp>
        <p:nvSpPr>
          <p:cNvPr id="4" name="Slide Number Placeholder 3"/>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4104454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6" name="Footer Placeholder 5"/>
          <p:cNvSpPr>
            <a:spLocks noGrp="1"/>
          </p:cNvSpPr>
          <p:nvPr>
            <p:ph type="ftr" sz="quarter" idx="11"/>
          </p:nvPr>
        </p:nvSpPr>
        <p:spPr/>
        <p:txBody>
          <a:bodyPr/>
          <a:lstStyle>
            <a:extLst/>
          </a:lstStyle>
          <a:p>
            <a:endParaRPr lang="ar-SA">
              <a:solidFill>
                <a:prstClr val="black"/>
              </a:solidFill>
            </a:endParaRPr>
          </a:p>
        </p:txBody>
      </p:sp>
      <p:sp>
        <p:nvSpPr>
          <p:cNvPr id="7" name="Slide Number Placeholder 6"/>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31368001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D0153AE-4F0E-4DEF-AB39-190458C68A17}" type="datetimeFigureOut">
              <a:rPr lang="ar-SA" smtClean="0">
                <a:solidFill>
                  <a:prstClr val="white"/>
                </a:solidFill>
              </a:rPr>
              <a:pPr/>
              <a:t>04/04/1440</a:t>
            </a:fld>
            <a:endParaRPr lang="ar-SA">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A0EB1C0-FA3A-4485-9C89-742756E44AE0}" type="slidenum">
              <a:rPr lang="ar-SA" smtClean="0">
                <a:solidFill>
                  <a:prstClr val="white"/>
                </a:solidFill>
              </a:rPr>
              <a:pPr/>
              <a:t>‹#›</a:t>
            </a:fld>
            <a:endParaRPr lang="ar-SA">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190347959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5" name="Footer Placeholder 4"/>
          <p:cNvSpPr>
            <a:spLocks noGrp="1"/>
          </p:cNvSpPr>
          <p:nvPr>
            <p:ph type="ftr" sz="quarter" idx="11"/>
          </p:nvPr>
        </p:nvSpPr>
        <p:spPr/>
        <p:txBody>
          <a:bodyPr/>
          <a:lstStyle>
            <a:extLst/>
          </a:lstStyle>
          <a:p>
            <a:endParaRPr lang="ar-SA">
              <a:solidFill>
                <a:prstClr val="black"/>
              </a:solidFill>
            </a:endParaRPr>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171230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5" name="Footer Placeholder 4"/>
          <p:cNvSpPr>
            <a:spLocks noGrp="1"/>
          </p:cNvSpPr>
          <p:nvPr>
            <p:ph type="ftr" sz="quarter" idx="11"/>
          </p:nvPr>
        </p:nvSpPr>
        <p:spPr/>
        <p:txBody>
          <a:bodyPr/>
          <a:lstStyle>
            <a:extLst/>
          </a:lstStyle>
          <a:p>
            <a:endParaRPr lang="ar-SA">
              <a:solidFill>
                <a:prstClr val="black"/>
              </a:solidFill>
            </a:endParaRPr>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16211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rtl="1"/>
            <a:fld id="{6D0153AE-4F0E-4DEF-AB39-190458C68A17}" type="datetimeFigureOut">
              <a:rPr lang="ar-SA" smtClean="0">
                <a:solidFill>
                  <a:prstClr val="black"/>
                </a:solidFill>
              </a:rPr>
              <a:pPr rtl="1"/>
              <a:t>04/04/1440</a:t>
            </a:fld>
            <a:endParaRPr lang="ar-SA">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rtl="1"/>
            <a:endParaRPr lang="ar-SA">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rtl="1"/>
            <a:fld id="{3A0EB1C0-FA3A-4485-9C89-742756E44AE0}" type="slidenum">
              <a:rPr lang="ar-SA" smtClean="0">
                <a:solidFill>
                  <a:prstClr val="black"/>
                </a:solidFill>
              </a:rPr>
              <a:pPr rtl="1"/>
              <a:t>‹#›</a:t>
            </a:fld>
            <a:endParaRPr lang="ar-SA">
              <a:solidFill>
                <a:prstClr val="black"/>
              </a:solidFill>
            </a:endParaRPr>
          </a:p>
        </p:txBody>
      </p:sp>
    </p:spTree>
    <p:extLst>
      <p:ext uri="{BB962C8B-B14F-4D97-AF65-F5344CB8AC3E}">
        <p14:creationId xmlns:p14="http://schemas.microsoft.com/office/powerpoint/2010/main" val="2938760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838200"/>
          </a:xfrm>
        </p:spPr>
        <p:txBody>
          <a:bodyPr>
            <a:normAutofit/>
          </a:bodyPr>
          <a:lstStyle/>
          <a:p>
            <a:pPr algn="ctr"/>
            <a:r>
              <a:rPr lang="en-US" b="1" dirty="0" smtClean="0"/>
              <a:t> </a:t>
            </a:r>
            <a:r>
              <a:rPr lang="ar-SA" b="1" dirty="0" smtClean="0"/>
              <a:t>القسم 7 : إدارة المستندات</a:t>
            </a:r>
            <a:endParaRPr lang="ar-SA" dirty="0"/>
          </a:p>
        </p:txBody>
      </p:sp>
      <p:sp>
        <p:nvSpPr>
          <p:cNvPr id="3" name="Subtitle 2"/>
          <p:cNvSpPr>
            <a:spLocks noGrp="1"/>
          </p:cNvSpPr>
          <p:nvPr>
            <p:ph type="subTitle" idx="1"/>
          </p:nvPr>
        </p:nvSpPr>
        <p:spPr>
          <a:xfrm>
            <a:off x="685800" y="1143000"/>
            <a:ext cx="7772400" cy="4876800"/>
          </a:xfrm>
        </p:spPr>
        <p:txBody>
          <a:bodyPr>
            <a:normAutofit/>
          </a:bodyPr>
          <a:lstStyle/>
          <a:p>
            <a:r>
              <a:rPr lang="ar-JO" dirty="0" smtClean="0"/>
              <a:t>في هذا الدرس سنتعلم التالي:</a:t>
            </a:r>
            <a:endParaRPr lang="en-US" dirty="0" smtClean="0"/>
          </a:p>
          <a:p>
            <a:pPr lvl="0" algn="r">
              <a:buFont typeface="Wingdings" pitchFamily="2" charset="2"/>
              <a:buChar char="Ø"/>
            </a:pPr>
            <a:r>
              <a:rPr lang="ar-JO" dirty="0" smtClean="0"/>
              <a:t>العمل من خلال جهاز الكومبيوتر الخاص بك مع برمجية ويندوز </a:t>
            </a:r>
          </a:p>
          <a:p>
            <a:pPr lvl="0" algn="r"/>
            <a:r>
              <a:rPr lang="ar-JO" dirty="0" smtClean="0"/>
              <a:t>  إكسبلورر</a:t>
            </a:r>
            <a:endParaRPr lang="en-US" dirty="0" smtClean="0"/>
          </a:p>
          <a:p>
            <a:pPr lvl="0" algn="r">
              <a:buFont typeface="Wingdings" pitchFamily="2" charset="2"/>
              <a:buChar char="Ø"/>
            </a:pPr>
            <a:r>
              <a:rPr lang="ar-JO" dirty="0" smtClean="0"/>
              <a:t>أداء المهام الأساسية لإدارة الملفات في نظام تشغيل ويندوز إكسبلورر</a:t>
            </a:r>
            <a:endParaRPr lang="en-US" dirty="0" smtClean="0"/>
          </a:p>
          <a:p>
            <a:pPr lvl="0" algn="r">
              <a:buFont typeface="Wingdings" pitchFamily="2" charset="2"/>
              <a:buChar char="Ø"/>
            </a:pPr>
            <a:r>
              <a:rPr lang="ar-JO" dirty="0" smtClean="0"/>
              <a:t>تغيير طرق العرض ضمن نظام تشغيل ويندوز إكسبلورر</a:t>
            </a:r>
            <a:endParaRPr lang="en-US" dirty="0" smtClean="0"/>
          </a:p>
          <a:p>
            <a:pPr lvl="0" algn="r">
              <a:buFont typeface="Wingdings" pitchFamily="2" charset="2"/>
              <a:buChar char="Ø"/>
            </a:pPr>
            <a:r>
              <a:rPr lang="ar-JO" dirty="0" smtClean="0"/>
              <a:t>استخدام لوحة ملاحة نظام تشغيل ويندوز إكسبلورر</a:t>
            </a:r>
            <a:endParaRPr lang="en-US" dirty="0" smtClean="0"/>
          </a:p>
          <a:p>
            <a:pPr algn="r">
              <a:buFont typeface="Wingdings" pitchFamily="2" charset="2"/>
              <a:buChar char="Ø"/>
            </a:pPr>
            <a:r>
              <a:rPr lang="ar-JO" dirty="0" smtClean="0"/>
              <a:t>استخدام تنسيق الملفات المختلفة</a:t>
            </a:r>
            <a:endParaRPr lang="ar-SA" dirty="0"/>
          </a:p>
        </p:txBody>
      </p:sp>
    </p:spTree>
    <p:extLst>
      <p:ext uri="{BB962C8B-B14F-4D97-AF65-F5344CB8AC3E}">
        <p14:creationId xmlns:p14="http://schemas.microsoft.com/office/powerpoint/2010/main" val="483564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000"/>
          </a:xfrm>
        </p:spPr>
        <p:txBody>
          <a:bodyPr>
            <a:normAutofit/>
          </a:bodyPr>
          <a:lstStyle/>
          <a:p>
            <a:pPr algn="ctr"/>
            <a:r>
              <a:rPr lang="en-US" sz="3200" b="1" dirty="0" smtClean="0"/>
              <a:t> </a:t>
            </a:r>
            <a:r>
              <a:rPr lang="ar-SA" sz="3200" b="1" dirty="0" smtClean="0"/>
              <a:t>الدرس</a:t>
            </a:r>
            <a:r>
              <a:rPr lang="ar-JO" sz="3200" b="1" dirty="0" smtClean="0"/>
              <a:t>7-3: التعامل مع القوالب</a:t>
            </a:r>
            <a:endParaRPr lang="ar-SA" sz="3200" dirty="0"/>
          </a:p>
        </p:txBody>
      </p:sp>
      <p:sp>
        <p:nvSpPr>
          <p:cNvPr id="3" name="Subtitle 2"/>
          <p:cNvSpPr>
            <a:spLocks noGrp="1"/>
          </p:cNvSpPr>
          <p:nvPr>
            <p:ph type="subTitle" idx="1"/>
          </p:nvPr>
        </p:nvSpPr>
        <p:spPr>
          <a:xfrm>
            <a:off x="685800" y="1066800"/>
            <a:ext cx="7772400" cy="4953000"/>
          </a:xfrm>
        </p:spPr>
        <p:txBody>
          <a:bodyPr>
            <a:normAutofit/>
          </a:bodyPr>
          <a:lstStyle/>
          <a:p>
            <a:r>
              <a:rPr lang="ar-JO" dirty="0" smtClean="0"/>
              <a:t>القالب هو مستند يحتوي على أساليب ورسومات وكائنات وعينة نصية مهيأة مسبقا. هدفها توفير وسيلة لإدراج النص الخاص بك لتوفير الوقت والمساعدة على الحفاظ على المستندات الخاصة بك. في هذا الدرس سوف نتعلم كيفية إنشاء والحفاظ وفتح واستخدام القوالب</a:t>
            </a:r>
            <a:endParaRPr lang="ar-SA" dirty="0"/>
          </a:p>
        </p:txBody>
      </p:sp>
      <p:sp>
        <p:nvSpPr>
          <p:cNvPr id="4" name="Title 1"/>
          <p:cNvSpPr txBox="1">
            <a:spLocks/>
          </p:cNvSpPr>
          <p:nvPr/>
        </p:nvSpPr>
        <p:spPr>
          <a:xfrm>
            <a:off x="685800" y="2971800"/>
            <a:ext cx="7772400" cy="609599"/>
          </a:xfrm>
          <a:prstGeom prst="rect">
            <a:avLst/>
          </a:prstGeom>
        </p:spPr>
        <p:txBody>
          <a:bodyPr vert="horz" anchor="b">
            <a:normAutofit/>
            <a:scene3d>
              <a:camera prst="orthographicFront"/>
              <a:lightRig rig="soft" dir="t"/>
            </a:scene3d>
            <a:sp3d prstMaterial="softEdge">
              <a:bevelT w="25400" h="25400"/>
            </a:sp3d>
          </a:bodyPr>
          <a:lstStyle/>
          <a:p>
            <a:pPr algn="r" rtl="1">
              <a:spcBef>
                <a:spcPct val="0"/>
              </a:spcBef>
              <a:defRPr/>
            </a:pPr>
            <a:r>
              <a:rPr lang="ar-SA" sz="3200" b="1" u="sng" dirty="0" smtClean="0">
                <a:solidFill>
                  <a:srgbClr val="464646"/>
                </a:solidFill>
                <a:effectLst>
                  <a:outerShdw blurRad="31750" dist="25400" dir="5400000" algn="tl" rotWithShape="0">
                    <a:srgbClr val="000000">
                      <a:alpha val="25000"/>
                    </a:srgbClr>
                  </a:outerShdw>
                </a:effectLst>
              </a:rPr>
              <a:t>إنشاء القالب</a:t>
            </a:r>
            <a:endParaRPr lang="ar-SA" sz="3200" b="1" u="sng" dirty="0">
              <a:solidFill>
                <a:srgbClr val="464646"/>
              </a:solidFill>
              <a:effectLst>
                <a:outerShdw blurRad="31750" dist="25400" dir="5400000" algn="tl" rotWithShape="0">
                  <a:srgbClr val="000000">
                    <a:alpha val="25000"/>
                  </a:srgbClr>
                </a:outerShdw>
              </a:effectLst>
            </a:endParaRPr>
          </a:p>
        </p:txBody>
      </p:sp>
      <p:sp>
        <p:nvSpPr>
          <p:cNvPr id="5" name="Subtitle 2"/>
          <p:cNvSpPr txBox="1">
            <a:spLocks/>
          </p:cNvSpPr>
          <p:nvPr/>
        </p:nvSpPr>
        <p:spPr>
          <a:xfrm>
            <a:off x="685800" y="3611606"/>
            <a:ext cx="7772400" cy="2408193"/>
          </a:xfrm>
          <a:prstGeom prst="rect">
            <a:avLst/>
          </a:prstGeom>
        </p:spPr>
        <p:txBody>
          <a:bodyPr vert="horz" lIns="45720" rIns="45720">
            <a:normAutofit lnSpcReduction="10000"/>
          </a:bodyPr>
          <a:lstStyle/>
          <a:p>
            <a:pPr marR="64008" algn="r" rtl="1">
              <a:spcBef>
                <a:spcPts val="400"/>
              </a:spcBef>
              <a:buClr>
                <a:srgbClr val="2DA2BF"/>
              </a:buClr>
              <a:buSzPct val="68000"/>
              <a:buFont typeface="Wingdings 3"/>
              <a:buNone/>
              <a:defRPr/>
            </a:pPr>
            <a:r>
              <a:rPr lang="ar-JO" sz="2700" dirty="0" smtClean="0">
                <a:solidFill>
                  <a:srgbClr val="464646"/>
                </a:solidFill>
              </a:rPr>
              <a:t>لديك ثلاث خيارات متاحة عند إنشاء قالب: استخدام القوالب الجاهزة ضمن برنامج وورد، تحميل القوالب المتاحة ضمن برمجية أوفيس دوت كوم أو إنشاء قالب من نقطة الصفر. بمجرد أن يكون القالب جاهزاً ويحتوي على كافة المعلومات اللازمة قم بحفظه باستخدام أحد القوالب الثلاثة لخيارات الملف.(سوف ننقاش حفظ القالب في الجزء التالي من هذا الدرس).</a:t>
            </a:r>
            <a:endParaRPr lang="en-US" sz="2700" dirty="0" smtClean="0">
              <a:solidFill>
                <a:srgbClr val="464646"/>
              </a:solidFill>
            </a:endParaRPr>
          </a:p>
          <a:p>
            <a:pPr marR="64008" algn="r" rtl="1">
              <a:spcBef>
                <a:spcPts val="400"/>
              </a:spcBef>
              <a:buClr>
                <a:srgbClr val="2DA2BF"/>
              </a:buClr>
              <a:buSzPct val="68000"/>
              <a:buFont typeface="Wingdings 3"/>
              <a:buNone/>
              <a:defRPr/>
            </a:pPr>
            <a:endParaRPr lang="ar-SA" sz="2700" dirty="0">
              <a:solidFill>
                <a:srgbClr val="464646"/>
              </a:solidFill>
            </a:endParaRPr>
          </a:p>
        </p:txBody>
      </p:sp>
    </p:spTree>
    <p:extLst>
      <p:ext uri="{BB962C8B-B14F-4D97-AF65-F5344CB8AC3E}">
        <p14:creationId xmlns:p14="http://schemas.microsoft.com/office/powerpoint/2010/main" val="350366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762000"/>
          </a:xfrm>
        </p:spPr>
        <p:txBody>
          <a:bodyPr>
            <a:normAutofit/>
          </a:bodyPr>
          <a:lstStyle/>
          <a:p>
            <a:r>
              <a:rPr lang="ar-SA" sz="2800" b="1" dirty="0" smtClean="0"/>
              <a:t>حفظ القالب</a:t>
            </a:r>
            <a:endParaRPr lang="ar-SA" sz="2800" dirty="0"/>
          </a:p>
        </p:txBody>
      </p:sp>
      <p:sp>
        <p:nvSpPr>
          <p:cNvPr id="3" name="Subtitle 2"/>
          <p:cNvSpPr>
            <a:spLocks noGrp="1"/>
          </p:cNvSpPr>
          <p:nvPr>
            <p:ph type="subTitle" idx="1"/>
          </p:nvPr>
        </p:nvSpPr>
        <p:spPr>
          <a:xfrm>
            <a:off x="609600" y="1066800"/>
            <a:ext cx="7772400" cy="4953000"/>
          </a:xfrm>
        </p:spPr>
        <p:txBody>
          <a:bodyPr>
            <a:normAutofit/>
          </a:bodyPr>
          <a:lstStyle/>
          <a:p>
            <a:r>
              <a:rPr lang="ar-JO" dirty="0" smtClean="0"/>
              <a:t>بمجرد إدراج المعلومات ذات الصلة في القالب، قم بحفظه بالنقر على ملف ← حفظ باسم. تذكر فقط أن تختار قالب وورد </a:t>
            </a:r>
            <a:r>
              <a:rPr lang="en-US" dirty="0" smtClean="0"/>
              <a:t>Word Template </a:t>
            </a:r>
            <a:r>
              <a:rPr lang="ar-JO" dirty="0" smtClean="0"/>
              <a:t>كنوع للملف:</a:t>
            </a:r>
            <a:endParaRPr lang="en-US" dirty="0" smtClean="0"/>
          </a:p>
          <a:p>
            <a:endParaRPr lang="ar-SA" dirty="0"/>
          </a:p>
        </p:txBody>
      </p:sp>
      <p:pic>
        <p:nvPicPr>
          <p:cNvPr id="4" name="صورة 12"/>
          <p:cNvPicPr/>
          <p:nvPr/>
        </p:nvPicPr>
        <p:blipFill>
          <a:blip r:embed="rId2" cstate="print"/>
          <a:srcRect/>
          <a:stretch>
            <a:fillRect/>
          </a:stretch>
        </p:blipFill>
        <p:spPr bwMode="auto">
          <a:xfrm>
            <a:off x="2438400" y="2743200"/>
            <a:ext cx="4429125" cy="1704975"/>
          </a:xfrm>
          <a:prstGeom prst="rect">
            <a:avLst/>
          </a:prstGeom>
          <a:noFill/>
          <a:ln w="9525">
            <a:noFill/>
            <a:miter lim="800000"/>
            <a:headEnd/>
            <a:tailEnd/>
          </a:ln>
        </p:spPr>
      </p:pic>
    </p:spTree>
    <p:extLst>
      <p:ext uri="{BB962C8B-B14F-4D97-AF65-F5344CB8AC3E}">
        <p14:creationId xmlns:p14="http://schemas.microsoft.com/office/powerpoint/2010/main" val="1135832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31825"/>
          </a:xfrm>
        </p:spPr>
        <p:txBody>
          <a:bodyPr>
            <a:normAutofit/>
          </a:bodyPr>
          <a:lstStyle/>
          <a:p>
            <a:r>
              <a:rPr lang="ar-SA" sz="2800" b="1" dirty="0" smtClean="0"/>
              <a:t>استخدام القالب</a:t>
            </a:r>
            <a:endParaRPr lang="ar-SA" sz="2800" dirty="0"/>
          </a:p>
        </p:txBody>
      </p:sp>
      <p:sp>
        <p:nvSpPr>
          <p:cNvPr id="3" name="Subtitle 2"/>
          <p:cNvSpPr>
            <a:spLocks noGrp="1"/>
          </p:cNvSpPr>
          <p:nvPr>
            <p:ph type="subTitle" idx="1"/>
          </p:nvPr>
        </p:nvSpPr>
        <p:spPr>
          <a:xfrm>
            <a:off x="1371600" y="914400"/>
            <a:ext cx="7010400" cy="5181600"/>
          </a:xfrm>
        </p:spPr>
        <p:txBody>
          <a:bodyPr>
            <a:normAutofit/>
          </a:bodyPr>
          <a:lstStyle/>
          <a:p>
            <a:r>
              <a:rPr lang="ar-JO" dirty="0" smtClean="0"/>
              <a:t>يعتبر استخدام القالب سهلا: فقط بالنقر المزدوج على ملف القالب. وسيفتح هذا مستندا جديدا بناء على ذلك القالب. وسوف يظهر شريط العنوان لبرنامج معالج النصوص "وورد" اسم الملف مثل </a:t>
            </a:r>
            <a:r>
              <a:rPr lang="en-US" dirty="0" smtClean="0"/>
              <a:t>Document1، Document2</a:t>
            </a:r>
            <a:r>
              <a:rPr lang="ar-SA" dirty="0" smtClean="0"/>
              <a:t> ..</a:t>
            </a:r>
            <a:r>
              <a:rPr lang="ar-JO" dirty="0" smtClean="0"/>
              <a:t>الخ:</a:t>
            </a:r>
            <a:endParaRPr lang="en-US" dirty="0" smtClean="0"/>
          </a:p>
          <a:p>
            <a:endParaRPr lang="ar-SA" dirty="0"/>
          </a:p>
        </p:txBody>
      </p:sp>
      <p:pic>
        <p:nvPicPr>
          <p:cNvPr id="4" name="صورة 11"/>
          <p:cNvPicPr/>
          <p:nvPr/>
        </p:nvPicPr>
        <p:blipFill>
          <a:blip r:embed="rId2" cstate="print"/>
          <a:srcRect/>
          <a:stretch>
            <a:fillRect/>
          </a:stretch>
        </p:blipFill>
        <p:spPr bwMode="auto">
          <a:xfrm>
            <a:off x="2209800" y="2895600"/>
            <a:ext cx="4686300" cy="3019425"/>
          </a:xfrm>
          <a:prstGeom prst="rect">
            <a:avLst/>
          </a:prstGeom>
          <a:noFill/>
          <a:ln w="9525">
            <a:noFill/>
            <a:miter lim="800000"/>
            <a:headEnd/>
            <a:tailEnd/>
          </a:ln>
        </p:spPr>
      </p:pic>
    </p:spTree>
    <p:extLst>
      <p:ext uri="{BB962C8B-B14F-4D97-AF65-F5344CB8AC3E}">
        <p14:creationId xmlns:p14="http://schemas.microsoft.com/office/powerpoint/2010/main" val="2733571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708025"/>
          </a:xfrm>
        </p:spPr>
        <p:txBody>
          <a:bodyPr>
            <a:normAutofit/>
          </a:bodyPr>
          <a:lstStyle/>
          <a:p>
            <a:r>
              <a:rPr lang="ar-SA" sz="2800" b="1" dirty="0" smtClean="0"/>
              <a:t>تحرير القالب</a:t>
            </a:r>
            <a:endParaRPr lang="ar-SA" sz="2800" dirty="0"/>
          </a:p>
        </p:txBody>
      </p:sp>
      <p:sp>
        <p:nvSpPr>
          <p:cNvPr id="3" name="Subtitle 2"/>
          <p:cNvSpPr>
            <a:spLocks noGrp="1"/>
          </p:cNvSpPr>
          <p:nvPr>
            <p:ph type="subTitle" idx="1"/>
          </p:nvPr>
        </p:nvSpPr>
        <p:spPr>
          <a:xfrm>
            <a:off x="1371600" y="1295400"/>
            <a:ext cx="7010400" cy="4724400"/>
          </a:xfrm>
        </p:spPr>
        <p:txBody>
          <a:bodyPr>
            <a:normAutofit/>
          </a:bodyPr>
          <a:lstStyle/>
          <a:p>
            <a:r>
              <a:rPr lang="ar-JO" dirty="0" smtClean="0"/>
              <a:t>لقد أظهرنا للتو أن النقر المزدوج على ملف القالب سيفتح لنا مستند وورد جديد </a:t>
            </a:r>
            <a:r>
              <a:rPr lang="ar-JO" b="1" dirty="0" smtClean="0"/>
              <a:t>بناء</a:t>
            </a:r>
            <a:r>
              <a:rPr lang="ar-JO" dirty="0" smtClean="0"/>
              <a:t> على القالب وليس القالب الفعلي. ومن أجل فتح القالب نفسه أُنقر الزر الأيمن على ملف القالب وقم بالنقر على زر فتح:</a:t>
            </a:r>
            <a:endParaRPr lang="en-US" dirty="0" smtClean="0"/>
          </a:p>
          <a:p>
            <a:endParaRPr lang="ar-SA" dirty="0"/>
          </a:p>
        </p:txBody>
      </p:sp>
      <p:pic>
        <p:nvPicPr>
          <p:cNvPr id="4" name="صورة 8"/>
          <p:cNvPicPr/>
          <p:nvPr/>
        </p:nvPicPr>
        <p:blipFill>
          <a:blip r:embed="rId2" cstate="print"/>
          <a:srcRect/>
          <a:stretch>
            <a:fillRect/>
          </a:stretch>
        </p:blipFill>
        <p:spPr bwMode="auto">
          <a:xfrm>
            <a:off x="3048000" y="3352800"/>
            <a:ext cx="3124200" cy="1590675"/>
          </a:xfrm>
          <a:prstGeom prst="rect">
            <a:avLst/>
          </a:prstGeom>
          <a:noFill/>
          <a:ln w="9525">
            <a:noFill/>
            <a:miter lim="800000"/>
            <a:headEnd/>
            <a:tailEnd/>
          </a:ln>
        </p:spPr>
      </p:pic>
    </p:spTree>
    <p:extLst>
      <p:ext uri="{BB962C8B-B14F-4D97-AF65-F5344CB8AC3E}">
        <p14:creationId xmlns:p14="http://schemas.microsoft.com/office/powerpoint/2010/main" val="3773463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533400"/>
          </a:xfrm>
        </p:spPr>
        <p:txBody>
          <a:bodyPr>
            <a:normAutofit/>
          </a:bodyPr>
          <a:lstStyle/>
          <a:p>
            <a:r>
              <a:rPr lang="ar-SA" sz="2800" b="1" dirty="0" smtClean="0"/>
              <a:t>إرفاق قالب لهذا المستند</a:t>
            </a:r>
            <a:endParaRPr lang="ar-SA" sz="2800" dirty="0"/>
          </a:p>
        </p:txBody>
      </p:sp>
      <p:sp>
        <p:nvSpPr>
          <p:cNvPr id="3" name="Subtitle 2"/>
          <p:cNvSpPr>
            <a:spLocks noGrp="1"/>
          </p:cNvSpPr>
          <p:nvPr>
            <p:ph type="subTitle" idx="1"/>
          </p:nvPr>
        </p:nvSpPr>
        <p:spPr>
          <a:xfrm>
            <a:off x="685800" y="1143000"/>
            <a:ext cx="7772400" cy="4876800"/>
          </a:xfrm>
        </p:spPr>
        <p:txBody>
          <a:bodyPr>
            <a:normAutofit/>
          </a:bodyPr>
          <a:lstStyle/>
          <a:p>
            <a:r>
              <a:rPr lang="ar-JO" dirty="0" smtClean="0"/>
              <a:t>إذا كان لديك ملفات قديمة وترغب بتحديثها باستخدام قالب جديد، فإن معالج النصوص "وورد" يمكن ان يطبق فعليا تنسيق القالب على ملف موجود مما يوفر عليك مشقة إعادة إنشاء الملفات القديمة.</a:t>
            </a:r>
            <a:endParaRPr lang="en-US" dirty="0" smtClean="0"/>
          </a:p>
          <a:p>
            <a:endParaRPr lang="ar-SA" dirty="0"/>
          </a:p>
        </p:txBody>
      </p:sp>
    </p:spTree>
    <p:extLst>
      <p:ext uri="{BB962C8B-B14F-4D97-AF65-F5344CB8AC3E}">
        <p14:creationId xmlns:p14="http://schemas.microsoft.com/office/powerpoint/2010/main" val="3326872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000"/>
          </a:xfrm>
        </p:spPr>
        <p:txBody>
          <a:bodyPr>
            <a:normAutofit/>
          </a:bodyPr>
          <a:lstStyle/>
          <a:p>
            <a:pPr algn="ctr"/>
            <a:r>
              <a:rPr lang="en-US" b="1" dirty="0" smtClean="0"/>
              <a:t> </a:t>
            </a:r>
            <a:r>
              <a:rPr lang="ar-SA" b="1" dirty="0" smtClean="0"/>
              <a:t>القسم 8: إنشاء الرأس والتذييل</a:t>
            </a:r>
            <a:endParaRPr lang="ar-SA" dirty="0"/>
          </a:p>
        </p:txBody>
      </p:sp>
      <p:sp>
        <p:nvSpPr>
          <p:cNvPr id="3" name="Subtitle 2"/>
          <p:cNvSpPr>
            <a:spLocks noGrp="1"/>
          </p:cNvSpPr>
          <p:nvPr>
            <p:ph type="subTitle" idx="1"/>
          </p:nvPr>
        </p:nvSpPr>
        <p:spPr>
          <a:xfrm>
            <a:off x="685800" y="1066800"/>
            <a:ext cx="7772400" cy="4876800"/>
          </a:xfrm>
        </p:spPr>
        <p:txBody>
          <a:bodyPr>
            <a:normAutofit fontScale="92500" lnSpcReduction="10000"/>
          </a:bodyPr>
          <a:lstStyle/>
          <a:p>
            <a:r>
              <a:rPr lang="ar-JO" dirty="0" smtClean="0"/>
              <a:t>سنتعلم في هذا القسم كيفية:</a:t>
            </a:r>
            <a:endParaRPr lang="en-US" b="1" dirty="0" smtClean="0"/>
          </a:p>
          <a:p>
            <a:pPr lvl="0">
              <a:buFont typeface="Wingdings" pitchFamily="2" charset="2"/>
              <a:buChar char="Ø"/>
            </a:pPr>
            <a:r>
              <a:rPr lang="ar-JO" dirty="0" smtClean="0"/>
              <a:t>استخدام رأس </a:t>
            </a:r>
            <a:r>
              <a:rPr lang="ar-JO" dirty="0" err="1" smtClean="0"/>
              <a:t>و</a:t>
            </a:r>
            <a:r>
              <a:rPr lang="ar-JO" dirty="0" smtClean="0"/>
              <a:t> تذييل تم إعدادهما مسبقا</a:t>
            </a:r>
            <a:endParaRPr lang="en-US" dirty="0" smtClean="0"/>
          </a:p>
          <a:p>
            <a:pPr lvl="0">
              <a:buFont typeface="Wingdings" pitchFamily="2" charset="2"/>
              <a:buChar char="Ø"/>
            </a:pPr>
            <a:r>
              <a:rPr lang="ar-JO" dirty="0" smtClean="0"/>
              <a:t>تحرير وإزالة الرأس والتذييل</a:t>
            </a:r>
            <a:endParaRPr lang="en-US" dirty="0" smtClean="0"/>
          </a:p>
          <a:p>
            <a:pPr lvl="0">
              <a:buFont typeface="Wingdings" pitchFamily="2" charset="2"/>
              <a:buChar char="Ø"/>
            </a:pPr>
            <a:r>
              <a:rPr lang="ar-JO" dirty="0" smtClean="0"/>
              <a:t>إضافة الرأس والتذييل إلى المعرض</a:t>
            </a:r>
            <a:endParaRPr lang="en-US" dirty="0" smtClean="0"/>
          </a:p>
          <a:p>
            <a:pPr lvl="0">
              <a:buFont typeface="Wingdings" pitchFamily="2" charset="2"/>
              <a:buChar char="Ø"/>
            </a:pPr>
            <a:r>
              <a:rPr lang="ar-JO" dirty="0" smtClean="0"/>
              <a:t>التنقل بين الرأس والتذييل في المستند</a:t>
            </a:r>
            <a:endParaRPr lang="en-US" dirty="0" smtClean="0"/>
          </a:p>
          <a:p>
            <a:pPr lvl="0">
              <a:buFont typeface="Wingdings" pitchFamily="2" charset="2"/>
              <a:buChar char="Ø"/>
            </a:pPr>
            <a:r>
              <a:rPr lang="ar-JO" dirty="0" smtClean="0"/>
              <a:t>استخدام أدوات الرأس والتذييل من تبويبة تصميم</a:t>
            </a:r>
            <a:endParaRPr lang="en-US" dirty="0" smtClean="0"/>
          </a:p>
          <a:p>
            <a:pPr lvl="0">
              <a:buFont typeface="Wingdings" pitchFamily="2" charset="2"/>
              <a:buChar char="Ø"/>
            </a:pPr>
            <a:r>
              <a:rPr lang="ar-JO" dirty="0" smtClean="0"/>
              <a:t>إدراج وتغيير وتنسيق وإزالة أرقام الصفحات</a:t>
            </a:r>
            <a:endParaRPr lang="en-US" dirty="0" smtClean="0"/>
          </a:p>
          <a:p>
            <a:pPr lvl="0">
              <a:buFont typeface="Wingdings" pitchFamily="2" charset="2"/>
              <a:buChar char="Ø"/>
            </a:pPr>
            <a:r>
              <a:rPr lang="ar-JO" dirty="0" smtClean="0"/>
              <a:t>محاذاة النصوص في الرأس والتذييل</a:t>
            </a:r>
            <a:endParaRPr lang="en-US" dirty="0" smtClean="0"/>
          </a:p>
          <a:p>
            <a:pPr lvl="0">
              <a:buFont typeface="Wingdings" pitchFamily="2" charset="2"/>
              <a:buChar char="Ø"/>
            </a:pPr>
            <a:r>
              <a:rPr lang="ar-JO" dirty="0" smtClean="0"/>
              <a:t>إضافة رسوم إلى الرأس أو التذييل</a:t>
            </a:r>
            <a:endParaRPr lang="en-US" dirty="0" smtClean="0"/>
          </a:p>
          <a:p>
            <a:pPr lvl="0">
              <a:buFont typeface="Wingdings" pitchFamily="2" charset="2"/>
              <a:buChar char="Ø"/>
            </a:pPr>
            <a:r>
              <a:rPr lang="ar-JO" dirty="0" smtClean="0"/>
              <a:t>إدراج التاريخ والوقت في الرأس أو التذييل</a:t>
            </a:r>
            <a:endParaRPr lang="en-US" dirty="0" smtClean="0"/>
          </a:p>
          <a:p>
            <a:pPr lvl="0">
              <a:buFont typeface="Wingdings" pitchFamily="2" charset="2"/>
              <a:buChar char="Ø"/>
            </a:pPr>
            <a:r>
              <a:rPr lang="ar-JO" dirty="0" smtClean="0"/>
              <a:t>ارتباط أو إلغاء ارتباط الرأس والتذييل</a:t>
            </a:r>
            <a:endParaRPr lang="en-US" dirty="0" smtClean="0"/>
          </a:p>
          <a:p>
            <a:pPr>
              <a:buFont typeface="Wingdings" pitchFamily="2" charset="2"/>
              <a:buChar char="Ø"/>
            </a:pPr>
            <a:r>
              <a:rPr lang="ar-JO" dirty="0" smtClean="0"/>
              <a:t>تغيير موقع الرأس والتذييل</a:t>
            </a:r>
            <a:endParaRPr lang="ar-SA" dirty="0"/>
          </a:p>
        </p:txBody>
      </p:sp>
    </p:spTree>
    <p:extLst>
      <p:ext uri="{BB962C8B-B14F-4D97-AF65-F5344CB8AC3E}">
        <p14:creationId xmlns:p14="http://schemas.microsoft.com/office/powerpoint/2010/main" val="747069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fontScale="90000"/>
          </a:bodyPr>
          <a:lstStyle/>
          <a:p>
            <a:pPr algn="ctr"/>
            <a:r>
              <a:rPr lang="ar-SA" b="1" dirty="0" smtClean="0"/>
              <a:t/>
            </a:r>
            <a:br>
              <a:rPr lang="ar-SA" b="1" dirty="0" smtClean="0"/>
            </a:br>
            <a:r>
              <a:rPr lang="en-US" b="1" dirty="0" smtClean="0"/>
              <a:t> </a:t>
            </a:r>
            <a:r>
              <a:rPr lang="ar-JO" b="1" dirty="0" smtClean="0"/>
              <a:t>الدرس 8-1 إنشاء الرأس والتذييل الأساسيين</a:t>
            </a:r>
            <a:endParaRPr lang="ar-SA" dirty="0"/>
          </a:p>
        </p:txBody>
      </p:sp>
      <p:sp>
        <p:nvSpPr>
          <p:cNvPr id="3" name="Subtitle 2"/>
          <p:cNvSpPr>
            <a:spLocks noGrp="1"/>
          </p:cNvSpPr>
          <p:nvPr>
            <p:ph type="subTitle" idx="1"/>
          </p:nvPr>
        </p:nvSpPr>
        <p:spPr>
          <a:xfrm>
            <a:off x="685800" y="1066800"/>
            <a:ext cx="7772400" cy="4800600"/>
          </a:xfrm>
        </p:spPr>
        <p:txBody>
          <a:bodyPr>
            <a:normAutofit/>
          </a:bodyPr>
          <a:lstStyle/>
          <a:p>
            <a:r>
              <a:rPr lang="ar-JO" dirty="0" smtClean="0"/>
              <a:t>إن الرأس والتذييل عبارة عن مجموعات من المعلومات وضعت بشكل منفصل عن مستندك. يوجد الرأس في أعلى الصفحة بينما يوجد التذييل في أسفلها. يمكن للرأس والتذييل أن يجعلا من مستندك أكثر عوناً للمستخدم وإظهاره بمظهر لامع ومحترف. </a:t>
            </a:r>
            <a:endParaRPr lang="en-US" dirty="0" smtClean="0"/>
          </a:p>
          <a:p>
            <a:endParaRPr lang="ar-SA" dirty="0"/>
          </a:p>
        </p:txBody>
      </p:sp>
    </p:spTree>
    <p:extLst>
      <p:ext uri="{BB962C8B-B14F-4D97-AF65-F5344CB8AC3E}">
        <p14:creationId xmlns:p14="http://schemas.microsoft.com/office/powerpoint/2010/main" val="2740614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31825"/>
          </a:xfrm>
        </p:spPr>
        <p:txBody>
          <a:bodyPr>
            <a:normAutofit/>
          </a:bodyPr>
          <a:lstStyle/>
          <a:p>
            <a:r>
              <a:rPr lang="ar-JO" sz="2800" b="1" dirty="0" smtClean="0"/>
              <a:t>استخدام رأس </a:t>
            </a:r>
            <a:r>
              <a:rPr lang="ar-JO" sz="2800" b="1" dirty="0" err="1" smtClean="0"/>
              <a:t>و</a:t>
            </a:r>
            <a:r>
              <a:rPr lang="ar-JO" sz="2800" b="1" dirty="0" smtClean="0"/>
              <a:t> تذييل تم إعدادهما مسبقاً</a:t>
            </a:r>
            <a:endParaRPr lang="ar-SA" sz="2800" dirty="0"/>
          </a:p>
        </p:txBody>
      </p:sp>
      <p:sp>
        <p:nvSpPr>
          <p:cNvPr id="3" name="Subtitle 2"/>
          <p:cNvSpPr>
            <a:spLocks noGrp="1"/>
          </p:cNvSpPr>
          <p:nvPr>
            <p:ph type="subTitle" idx="1"/>
          </p:nvPr>
        </p:nvSpPr>
        <p:spPr>
          <a:xfrm>
            <a:off x="1143000" y="914400"/>
            <a:ext cx="7315200" cy="5105400"/>
          </a:xfrm>
        </p:spPr>
        <p:txBody>
          <a:bodyPr/>
          <a:lstStyle/>
          <a:p>
            <a:r>
              <a:rPr lang="ar-JO" dirty="0" smtClean="0"/>
              <a:t>من أجل البدء أُنقر إدراج ← رأس وتذييل. ثم أُنقر على نوع الرأس والتذييل الذي تريد إضافته وسيتم </a:t>
            </a:r>
            <a:r>
              <a:rPr lang="ar-JO" dirty="0" err="1" smtClean="0"/>
              <a:t>ادراجه</a:t>
            </a:r>
            <a:r>
              <a:rPr lang="ar-JO" dirty="0" smtClean="0"/>
              <a:t> تلقائيا في المستند:</a:t>
            </a:r>
            <a:endParaRPr lang="en-US" dirty="0" smtClean="0"/>
          </a:p>
          <a:p>
            <a:endParaRPr lang="ar-SA" dirty="0"/>
          </a:p>
        </p:txBody>
      </p:sp>
      <p:pic>
        <p:nvPicPr>
          <p:cNvPr id="4" name="صورة 14"/>
          <p:cNvPicPr/>
          <p:nvPr/>
        </p:nvPicPr>
        <p:blipFill>
          <a:blip r:embed="rId2" cstate="print"/>
          <a:srcRect/>
          <a:stretch>
            <a:fillRect/>
          </a:stretch>
        </p:blipFill>
        <p:spPr bwMode="auto">
          <a:xfrm>
            <a:off x="2438400" y="2438400"/>
            <a:ext cx="4838700" cy="2600325"/>
          </a:xfrm>
          <a:prstGeom prst="rect">
            <a:avLst/>
          </a:prstGeom>
          <a:noFill/>
          <a:ln w="9525">
            <a:noFill/>
            <a:miter lim="800000"/>
            <a:headEnd/>
            <a:tailEnd/>
          </a:ln>
        </p:spPr>
      </p:pic>
    </p:spTree>
    <p:extLst>
      <p:ext uri="{BB962C8B-B14F-4D97-AF65-F5344CB8AC3E}">
        <p14:creationId xmlns:p14="http://schemas.microsoft.com/office/powerpoint/2010/main" val="258009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962"/>
          </a:xfrm>
        </p:spPr>
        <p:txBody>
          <a:bodyPr>
            <a:normAutofit/>
          </a:bodyPr>
          <a:lstStyle/>
          <a:p>
            <a:r>
              <a:rPr lang="ar-SA" sz="2800" b="1" dirty="0" smtClean="0"/>
              <a:t>تحرير الرأس والتذييل</a:t>
            </a:r>
            <a:endParaRPr lang="ar-SA" sz="2800" dirty="0"/>
          </a:p>
        </p:txBody>
      </p:sp>
      <p:sp>
        <p:nvSpPr>
          <p:cNvPr id="3" name="Subtitle 2"/>
          <p:cNvSpPr>
            <a:spLocks noGrp="1"/>
          </p:cNvSpPr>
          <p:nvPr>
            <p:ph type="subTitle" idx="1"/>
          </p:nvPr>
        </p:nvSpPr>
        <p:spPr>
          <a:xfrm>
            <a:off x="685800" y="990600"/>
            <a:ext cx="7772400" cy="5105400"/>
          </a:xfrm>
        </p:spPr>
        <p:txBody>
          <a:bodyPr>
            <a:normAutofit/>
          </a:bodyPr>
          <a:lstStyle/>
          <a:p>
            <a:r>
              <a:rPr lang="ar-JO" dirty="0" smtClean="0"/>
              <a:t>كل ما عليك فعله لتحرير الرأس</a:t>
            </a:r>
            <a:r>
              <a:rPr lang="en-US" dirty="0" smtClean="0"/>
              <a:t>/</a:t>
            </a:r>
            <a:r>
              <a:rPr lang="ar-JO" dirty="0" smtClean="0"/>
              <a:t> التذييل هو النقر المزدوج داخل منطقة الرأس</a:t>
            </a:r>
            <a:r>
              <a:rPr lang="en-US" dirty="0" smtClean="0"/>
              <a:t>/</a:t>
            </a:r>
            <a:r>
              <a:rPr lang="ar-JO" dirty="0" smtClean="0"/>
              <a:t> والتذييل. وسيعيد هذا فتح تبويبة تصميم أدوات الرأس والتذييل. وبعد الانتهاء من هذه التغييرات، أغلق هذه التبويبة السياقية أو قم بالنقر المزدوج في مكان ما في الجزء الرئيسي للمستند للرجوع إلى طريقة عرض التحرير العادي.</a:t>
            </a:r>
            <a:endParaRPr lang="en-US" dirty="0" smtClean="0"/>
          </a:p>
          <a:p>
            <a:endParaRPr lang="ar-SA" dirty="0"/>
          </a:p>
        </p:txBody>
      </p:sp>
      <p:pic>
        <p:nvPicPr>
          <p:cNvPr id="4" name="صورة 18"/>
          <p:cNvPicPr/>
          <p:nvPr/>
        </p:nvPicPr>
        <p:blipFill>
          <a:blip r:embed="rId2" cstate="print"/>
          <a:srcRect/>
          <a:stretch>
            <a:fillRect/>
          </a:stretch>
        </p:blipFill>
        <p:spPr bwMode="auto">
          <a:xfrm>
            <a:off x="3048000" y="2895600"/>
            <a:ext cx="1628775" cy="2124075"/>
          </a:xfrm>
          <a:prstGeom prst="rect">
            <a:avLst/>
          </a:prstGeom>
          <a:noFill/>
          <a:ln w="9525">
            <a:noFill/>
            <a:miter lim="800000"/>
            <a:headEnd/>
            <a:tailEnd/>
          </a:ln>
        </p:spPr>
      </p:pic>
    </p:spTree>
    <p:extLst>
      <p:ext uri="{BB962C8B-B14F-4D97-AF65-F5344CB8AC3E}">
        <p14:creationId xmlns:p14="http://schemas.microsoft.com/office/powerpoint/2010/main" val="387359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962"/>
          </a:xfrm>
        </p:spPr>
        <p:txBody>
          <a:bodyPr>
            <a:normAutofit/>
          </a:bodyPr>
          <a:lstStyle/>
          <a:p>
            <a:r>
              <a:rPr lang="ar-JO" sz="2800" b="1" dirty="0" smtClean="0"/>
              <a:t>إضافة الرأس والتذييل إلى المعرض</a:t>
            </a:r>
            <a:endParaRPr lang="ar-SA" sz="2800" dirty="0"/>
          </a:p>
        </p:txBody>
      </p:sp>
      <p:sp>
        <p:nvSpPr>
          <p:cNvPr id="3" name="Subtitle 2"/>
          <p:cNvSpPr>
            <a:spLocks noGrp="1"/>
          </p:cNvSpPr>
          <p:nvPr>
            <p:ph type="subTitle" idx="1"/>
          </p:nvPr>
        </p:nvSpPr>
        <p:spPr>
          <a:xfrm>
            <a:off x="685800" y="1219200"/>
            <a:ext cx="7772400" cy="4800600"/>
          </a:xfrm>
        </p:spPr>
        <p:txBody>
          <a:bodyPr>
            <a:normAutofit/>
          </a:bodyPr>
          <a:lstStyle/>
          <a:p>
            <a:r>
              <a:rPr lang="ar-JO" dirty="0" smtClean="0"/>
              <a:t>إذا أردت إنشاء رأس خاص بك أو إجراء تغييرات على واحد من الرؤوس</a:t>
            </a:r>
            <a:r>
              <a:rPr lang="en-US" dirty="0" smtClean="0"/>
              <a:t>/ </a:t>
            </a:r>
            <a:r>
              <a:rPr lang="ar-JO" dirty="0" smtClean="0"/>
              <a:t>التذييل المعينة مسبقا، فما عليك سوى النقر بشكل مزدوج على الجزء العلوي أو السفلي من الصفحة لإنشاء الرأس الخاص بك أو إجراء أية تغييرات تريدها.</a:t>
            </a:r>
            <a:endParaRPr lang="en-US" dirty="0" smtClean="0"/>
          </a:p>
          <a:p>
            <a:endParaRPr lang="ar-SA" dirty="0"/>
          </a:p>
        </p:txBody>
      </p:sp>
    </p:spTree>
    <p:extLst>
      <p:ext uri="{BB962C8B-B14F-4D97-AF65-F5344CB8AC3E}">
        <p14:creationId xmlns:p14="http://schemas.microsoft.com/office/powerpoint/2010/main" val="121631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10562"/>
          </a:xfrm>
        </p:spPr>
        <p:txBody>
          <a:bodyPr>
            <a:normAutofit/>
          </a:bodyPr>
          <a:lstStyle/>
          <a:p>
            <a:r>
              <a:rPr lang="ar-JO" sz="2800" b="1" dirty="0" smtClean="0"/>
              <a:t>التنقل باستخدام نظام تشغيل ويندوز إكسبلورر</a:t>
            </a:r>
            <a:endParaRPr lang="ar-SA" sz="2800" dirty="0"/>
          </a:p>
        </p:txBody>
      </p:sp>
      <p:sp>
        <p:nvSpPr>
          <p:cNvPr id="3" name="Subtitle 2"/>
          <p:cNvSpPr>
            <a:spLocks noGrp="1"/>
          </p:cNvSpPr>
          <p:nvPr>
            <p:ph type="subTitle" idx="1"/>
          </p:nvPr>
        </p:nvSpPr>
        <p:spPr>
          <a:xfrm>
            <a:off x="685800" y="914400"/>
            <a:ext cx="7772400" cy="5029200"/>
          </a:xfrm>
        </p:spPr>
        <p:txBody>
          <a:bodyPr>
            <a:normAutofit/>
          </a:bodyPr>
          <a:lstStyle/>
          <a:p>
            <a:r>
              <a:rPr lang="ar-JO" dirty="0" smtClean="0"/>
              <a:t>عندما تقوم باختيار فتح أو حفظ الملف، فإن مربع الحوار الذي ستراه هو في الواقع نسخة مصغرة من ويندوز إكسبلورر، أداة نظام تشغيل ويندوز يساعدك على التنقل عبر الملفات. وهناك عدد من الأدوات في نظام تشغيل ويندوز إكسبلورر يمكن أن تساعدك في الفرز وإدارة الملفات.</a:t>
            </a:r>
            <a:endParaRPr lang="en-US" dirty="0" smtClean="0"/>
          </a:p>
          <a:p>
            <a:endParaRPr lang="ar-SA" dirty="0"/>
          </a:p>
        </p:txBody>
      </p:sp>
      <p:sp>
        <p:nvSpPr>
          <p:cNvPr id="5" name="Title 1"/>
          <p:cNvSpPr txBox="1">
            <a:spLocks/>
          </p:cNvSpPr>
          <p:nvPr/>
        </p:nvSpPr>
        <p:spPr>
          <a:xfrm>
            <a:off x="762000" y="3123239"/>
            <a:ext cx="7772400" cy="686761"/>
          </a:xfrm>
          <a:prstGeom prst="rect">
            <a:avLst/>
          </a:prstGeom>
        </p:spPr>
        <p:txBody>
          <a:bodyPr vert="horz" anchor="b">
            <a:normAutofit/>
            <a:scene3d>
              <a:camera prst="orthographicFront"/>
              <a:lightRig rig="soft" dir="t"/>
            </a:scene3d>
            <a:sp3d prstMaterial="softEdge">
              <a:bevelT w="25400" h="25400"/>
            </a:sp3d>
          </a:bodyPr>
          <a:lstStyle/>
          <a:p>
            <a:pPr algn="r" rtl="1">
              <a:spcBef>
                <a:spcPct val="0"/>
              </a:spcBef>
              <a:defRPr/>
            </a:pPr>
            <a:r>
              <a:rPr lang="ar-JO" sz="2800" b="1" u="sng" dirty="0" smtClean="0">
                <a:solidFill>
                  <a:srgbClr val="464646"/>
                </a:solidFill>
                <a:effectLst>
                  <a:outerShdw blurRad="31750" dist="25400" dir="5400000" algn="tl" rotWithShape="0">
                    <a:srgbClr val="000000">
                      <a:alpha val="25000"/>
                    </a:srgbClr>
                  </a:outerShdw>
                </a:effectLst>
              </a:rPr>
              <a:t>أداء المهام الأساسية مع نظام تشغيل ويندوز إكسبلورر</a:t>
            </a:r>
            <a:endParaRPr lang="ar-SA" sz="2800" b="1" u="sng" dirty="0">
              <a:solidFill>
                <a:srgbClr val="464646"/>
              </a:solidFill>
              <a:effectLst>
                <a:outerShdw blurRad="31750" dist="25400" dir="5400000" algn="tl" rotWithShape="0">
                  <a:srgbClr val="000000">
                    <a:alpha val="25000"/>
                  </a:srgbClr>
                </a:outerShdw>
              </a:effectLst>
            </a:endParaRPr>
          </a:p>
        </p:txBody>
      </p:sp>
      <p:sp>
        <p:nvSpPr>
          <p:cNvPr id="6" name="Subtitle 2"/>
          <p:cNvSpPr txBox="1">
            <a:spLocks/>
          </p:cNvSpPr>
          <p:nvPr/>
        </p:nvSpPr>
        <p:spPr>
          <a:xfrm>
            <a:off x="685800" y="3886200"/>
            <a:ext cx="7772400" cy="1447800"/>
          </a:xfrm>
          <a:prstGeom prst="rect">
            <a:avLst/>
          </a:prstGeom>
        </p:spPr>
        <p:txBody>
          <a:bodyPr vert="horz" lIns="45720" rIns="45720">
            <a:normAutofit/>
          </a:bodyPr>
          <a:lstStyle/>
          <a:p>
            <a:pPr marR="64008" algn="r" rtl="1">
              <a:spcBef>
                <a:spcPts val="400"/>
              </a:spcBef>
              <a:buClr>
                <a:srgbClr val="2DA2BF"/>
              </a:buClr>
              <a:buSzPct val="68000"/>
              <a:buFont typeface="Wingdings 3"/>
              <a:buNone/>
              <a:defRPr/>
            </a:pPr>
            <a:r>
              <a:rPr lang="ar-JO" sz="2700" dirty="0" smtClean="0">
                <a:solidFill>
                  <a:srgbClr val="464646"/>
                </a:solidFill>
              </a:rPr>
              <a:t>هناك وسيلتان لتنفيذ الإجراءات مع نظام تشغيل ويندوز إكسبلورر. فيمكنك استخدام قائمة التنظيم أو أداة زر الماوس الأيمن.</a:t>
            </a:r>
            <a:endParaRPr lang="en-US" sz="2700" dirty="0" smtClean="0">
              <a:solidFill>
                <a:srgbClr val="464646"/>
              </a:solidFill>
            </a:endParaRPr>
          </a:p>
          <a:p>
            <a:pPr marR="64008" algn="r" rtl="1">
              <a:spcBef>
                <a:spcPts val="400"/>
              </a:spcBef>
              <a:buClr>
                <a:srgbClr val="2DA2BF"/>
              </a:buClr>
              <a:buSzPct val="68000"/>
              <a:buFont typeface="Wingdings 3"/>
              <a:buNone/>
              <a:defRPr/>
            </a:pPr>
            <a:endParaRPr lang="ar-SA" sz="2700" dirty="0">
              <a:solidFill>
                <a:srgbClr val="464646"/>
              </a:solidFill>
            </a:endParaRPr>
          </a:p>
        </p:txBody>
      </p:sp>
    </p:spTree>
    <p:extLst>
      <p:ext uri="{BB962C8B-B14F-4D97-AF65-F5344CB8AC3E}">
        <p14:creationId xmlns:p14="http://schemas.microsoft.com/office/powerpoint/2010/main" val="210278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85800"/>
          </a:xfrm>
        </p:spPr>
        <p:txBody>
          <a:bodyPr>
            <a:normAutofit/>
          </a:bodyPr>
          <a:lstStyle/>
          <a:p>
            <a:r>
              <a:rPr lang="ar-JO" sz="2800" b="1" dirty="0" smtClean="0"/>
              <a:t>التنقل بين الرأس والتذييل</a:t>
            </a:r>
            <a:endParaRPr lang="ar-SA" sz="2800" dirty="0"/>
          </a:p>
        </p:txBody>
      </p:sp>
      <p:sp>
        <p:nvSpPr>
          <p:cNvPr id="3" name="Subtitle 2"/>
          <p:cNvSpPr>
            <a:spLocks noGrp="1"/>
          </p:cNvSpPr>
          <p:nvPr>
            <p:ph type="subTitle" idx="1"/>
          </p:nvPr>
        </p:nvSpPr>
        <p:spPr>
          <a:xfrm>
            <a:off x="685800" y="990600"/>
            <a:ext cx="7772400" cy="2057400"/>
          </a:xfrm>
        </p:spPr>
        <p:txBody>
          <a:bodyPr>
            <a:normAutofit/>
          </a:bodyPr>
          <a:lstStyle/>
          <a:p>
            <a:r>
              <a:rPr lang="ar-JO" dirty="0" smtClean="0"/>
              <a:t>سنقوم في الدرس التالي بالتركيز على تفاصيل تبويبة تصميم أدوات الرأس والتذييل. لكن، بما أنك تعرف الآن كيفية إنشاء رأس وتذييل، فلنلق نظرة سريعة على مجموعة التنقل.</a:t>
            </a:r>
            <a:endParaRPr lang="en-US" dirty="0" smtClean="0"/>
          </a:p>
          <a:p>
            <a:endParaRPr lang="ar-SA" dirty="0"/>
          </a:p>
        </p:txBody>
      </p:sp>
      <p:pic>
        <p:nvPicPr>
          <p:cNvPr id="4" name="صورة 21"/>
          <p:cNvPicPr/>
          <p:nvPr/>
        </p:nvPicPr>
        <p:blipFill>
          <a:blip r:embed="rId2" cstate="print"/>
          <a:srcRect/>
          <a:stretch>
            <a:fillRect/>
          </a:stretch>
        </p:blipFill>
        <p:spPr bwMode="auto">
          <a:xfrm>
            <a:off x="1295400" y="1981200"/>
            <a:ext cx="2286000" cy="1019175"/>
          </a:xfrm>
          <a:prstGeom prst="rect">
            <a:avLst/>
          </a:prstGeom>
          <a:noFill/>
          <a:ln w="9525">
            <a:noFill/>
            <a:miter lim="800000"/>
            <a:headEnd/>
            <a:tailEnd/>
          </a:ln>
        </p:spPr>
      </p:pic>
      <p:sp>
        <p:nvSpPr>
          <p:cNvPr id="5" name="Title 1"/>
          <p:cNvSpPr txBox="1">
            <a:spLocks/>
          </p:cNvSpPr>
          <p:nvPr/>
        </p:nvSpPr>
        <p:spPr>
          <a:xfrm>
            <a:off x="685800" y="3048000"/>
            <a:ext cx="7772400" cy="686762"/>
          </a:xfrm>
          <a:prstGeom prst="rect">
            <a:avLst/>
          </a:prstGeom>
        </p:spPr>
        <p:txBody>
          <a:bodyPr vert="horz" anchor="b">
            <a:normAutofit/>
            <a:scene3d>
              <a:camera prst="orthographicFront"/>
              <a:lightRig rig="soft" dir="t"/>
            </a:scene3d>
            <a:sp3d prstMaterial="softEdge">
              <a:bevelT w="25400" h="25400"/>
            </a:sp3d>
          </a:bodyPr>
          <a:lstStyle/>
          <a:p>
            <a:pPr algn="r" rtl="1">
              <a:spcBef>
                <a:spcPct val="0"/>
              </a:spcBef>
              <a:defRPr/>
            </a:pPr>
            <a:r>
              <a:rPr lang="ar-JO" sz="2800" b="1" u="sng" dirty="0" smtClean="0">
                <a:solidFill>
                  <a:srgbClr val="464646"/>
                </a:solidFill>
                <a:effectLst>
                  <a:outerShdw blurRad="31750" dist="25400" dir="5400000" algn="tl" rotWithShape="0">
                    <a:srgbClr val="000000">
                      <a:alpha val="25000"/>
                    </a:srgbClr>
                  </a:outerShdw>
                </a:effectLst>
              </a:rPr>
              <a:t>إزالة الرأس والتذييل</a:t>
            </a:r>
            <a:endParaRPr lang="ar-SA" sz="2800" b="1" u="sng" dirty="0">
              <a:solidFill>
                <a:srgbClr val="464646"/>
              </a:solidFill>
              <a:effectLst>
                <a:outerShdw blurRad="31750" dist="25400" dir="5400000" algn="tl" rotWithShape="0">
                  <a:srgbClr val="000000">
                    <a:alpha val="25000"/>
                  </a:srgbClr>
                </a:outerShdw>
              </a:effectLst>
            </a:endParaRPr>
          </a:p>
        </p:txBody>
      </p:sp>
      <p:sp>
        <p:nvSpPr>
          <p:cNvPr id="9" name="Subtitle 2"/>
          <p:cNvSpPr txBox="1">
            <a:spLocks/>
          </p:cNvSpPr>
          <p:nvPr/>
        </p:nvSpPr>
        <p:spPr>
          <a:xfrm>
            <a:off x="685800" y="3810000"/>
            <a:ext cx="7772400" cy="2209800"/>
          </a:xfrm>
          <a:prstGeom prst="rect">
            <a:avLst/>
          </a:prstGeom>
        </p:spPr>
        <p:txBody>
          <a:bodyPr vert="horz" lIns="45720" rIns="45720">
            <a:normAutofit/>
          </a:bodyPr>
          <a:lstStyle/>
          <a:p>
            <a:pPr marR="64008" algn="r" rtl="1">
              <a:spcBef>
                <a:spcPts val="400"/>
              </a:spcBef>
              <a:buClr>
                <a:srgbClr val="2DA2BF"/>
              </a:buClr>
              <a:buSzPct val="68000"/>
              <a:buFont typeface="Wingdings 3"/>
              <a:buNone/>
              <a:defRPr/>
            </a:pPr>
            <a:r>
              <a:rPr lang="ar-JO" sz="2700" dirty="0" smtClean="0">
                <a:solidFill>
                  <a:srgbClr val="464646"/>
                </a:solidFill>
              </a:rPr>
              <a:t>لإزالة الرأس والتذييل يمكنك عمل أحد أمرين. فإذا كان الرأس والتذييل مجرد نص، قم بالنقر المزدوج في منطقة الرأس/ التذييل </a:t>
            </a:r>
            <a:r>
              <a:rPr lang="ar-JO" sz="2700" dirty="0" err="1" smtClean="0">
                <a:solidFill>
                  <a:srgbClr val="464646"/>
                </a:solidFill>
              </a:rPr>
              <a:t>و</a:t>
            </a:r>
            <a:r>
              <a:rPr lang="ar-JO" sz="2700" dirty="0" smtClean="0">
                <a:solidFill>
                  <a:srgbClr val="464646"/>
                </a:solidFill>
              </a:rPr>
              <a:t> قم بحذفه. وإذا كان هناك عناصر أكثر تعقيدا فسيكون من الأسهل استخدام قائمة الأوامر المخصصة. </a:t>
            </a:r>
            <a:endParaRPr lang="en-US" sz="2700" dirty="0" smtClean="0">
              <a:solidFill>
                <a:srgbClr val="464646"/>
              </a:solidFill>
            </a:endParaRPr>
          </a:p>
          <a:p>
            <a:pPr marR="64008" algn="r" rtl="1">
              <a:spcBef>
                <a:spcPts val="400"/>
              </a:spcBef>
              <a:buClr>
                <a:srgbClr val="2DA2BF"/>
              </a:buClr>
              <a:buSzPct val="68000"/>
              <a:buFont typeface="Wingdings 3"/>
              <a:buNone/>
              <a:defRPr/>
            </a:pPr>
            <a:endParaRPr lang="ar-SA" sz="2700" dirty="0">
              <a:solidFill>
                <a:srgbClr val="464646"/>
              </a:solidFill>
            </a:endParaRPr>
          </a:p>
        </p:txBody>
      </p:sp>
    </p:spTree>
    <p:extLst>
      <p:ext uri="{BB962C8B-B14F-4D97-AF65-F5344CB8AC3E}">
        <p14:creationId xmlns:p14="http://schemas.microsoft.com/office/powerpoint/2010/main" val="3340470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799"/>
          </a:xfrm>
        </p:spPr>
        <p:txBody>
          <a:bodyPr>
            <a:normAutofit/>
          </a:bodyPr>
          <a:lstStyle/>
          <a:p>
            <a:pPr algn="ctr"/>
            <a:r>
              <a:rPr lang="en-US" sz="3200" b="1" dirty="0" smtClean="0"/>
              <a:t> </a:t>
            </a:r>
            <a:r>
              <a:rPr lang="ar-SA" sz="3200" b="1" dirty="0" smtClean="0"/>
              <a:t>الدرس</a:t>
            </a:r>
            <a:r>
              <a:rPr lang="ar-JO" sz="3200" b="1" dirty="0" smtClean="0"/>
              <a:t>8-2: إدراج أرقام الصفحات</a:t>
            </a:r>
            <a:endParaRPr lang="ar-SA" sz="3200" dirty="0"/>
          </a:p>
        </p:txBody>
      </p:sp>
      <p:sp>
        <p:nvSpPr>
          <p:cNvPr id="3" name="Subtitle 2"/>
          <p:cNvSpPr>
            <a:spLocks noGrp="1"/>
          </p:cNvSpPr>
          <p:nvPr>
            <p:ph type="subTitle" idx="1"/>
          </p:nvPr>
        </p:nvSpPr>
        <p:spPr>
          <a:xfrm>
            <a:off x="685800" y="914400"/>
            <a:ext cx="7772400" cy="5029200"/>
          </a:xfrm>
        </p:spPr>
        <p:txBody>
          <a:bodyPr>
            <a:normAutofit/>
          </a:bodyPr>
          <a:lstStyle/>
          <a:p>
            <a:pPr lvl="0" algn="r">
              <a:buFont typeface="Wingdings" pitchFamily="2" charset="2"/>
              <a:buChar char="Ø"/>
            </a:pPr>
            <a:r>
              <a:rPr lang="ar-JO" dirty="0" smtClean="0"/>
              <a:t>تُعامل أرقام الصفحات كرأس وتذييل وذلك لأنها تكون في رأس الصفحة أو تذييلها.</a:t>
            </a:r>
            <a:endParaRPr lang="en-US" dirty="0" smtClean="0"/>
          </a:p>
          <a:p>
            <a:pPr lvl="0" algn="r">
              <a:buFont typeface="Wingdings" pitchFamily="2" charset="2"/>
              <a:buChar char="Ø"/>
            </a:pPr>
            <a:r>
              <a:rPr lang="ar-JO" dirty="0" smtClean="0"/>
              <a:t>يمكنك تنسيق أرقام الصفحات كما تتعامل مع أي نص آخر.</a:t>
            </a:r>
            <a:endParaRPr lang="en-US" dirty="0" smtClean="0"/>
          </a:p>
          <a:p>
            <a:pPr algn="r">
              <a:buFont typeface="Wingdings" pitchFamily="2" charset="2"/>
              <a:buChar char="Ø"/>
            </a:pPr>
            <a:r>
              <a:rPr lang="ar-JO" dirty="0" smtClean="0"/>
              <a:t>إذا كنت تخطط لترقيم الصفحات، يجب أن تستخدم دائما خاصية ترقيم الصفحات التلقائي في برنامج معالج النصوص "وورد" بدلا من طباعة أرقام الصفحات بنفسك.</a:t>
            </a:r>
            <a:endParaRPr lang="ar-SA" dirty="0"/>
          </a:p>
        </p:txBody>
      </p:sp>
    </p:spTree>
    <p:extLst>
      <p:ext uri="{BB962C8B-B14F-4D97-AF65-F5344CB8AC3E}">
        <p14:creationId xmlns:p14="http://schemas.microsoft.com/office/powerpoint/2010/main" val="1493325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0"/>
          </a:xfrm>
        </p:spPr>
        <p:txBody>
          <a:bodyPr>
            <a:normAutofit/>
          </a:bodyPr>
          <a:lstStyle/>
          <a:p>
            <a:r>
              <a:rPr lang="ar-JO" sz="2800" b="1" dirty="0" smtClean="0"/>
              <a:t>إدراج أرقام الصفحات</a:t>
            </a:r>
            <a:endParaRPr lang="ar-SA" sz="2800" dirty="0"/>
          </a:p>
        </p:txBody>
      </p:sp>
      <p:sp>
        <p:nvSpPr>
          <p:cNvPr id="3" name="Subtitle 2"/>
          <p:cNvSpPr>
            <a:spLocks noGrp="1"/>
          </p:cNvSpPr>
          <p:nvPr>
            <p:ph type="subTitle" idx="1"/>
          </p:nvPr>
        </p:nvSpPr>
        <p:spPr>
          <a:xfrm>
            <a:off x="685800" y="990600"/>
            <a:ext cx="7772400" cy="5029200"/>
          </a:xfrm>
        </p:spPr>
        <p:txBody>
          <a:bodyPr>
            <a:normAutofit/>
          </a:bodyPr>
          <a:lstStyle/>
          <a:p>
            <a:r>
              <a:rPr lang="ar-JO" dirty="0" smtClean="0"/>
              <a:t>يمكنك إدراج أرقام الصفحات من تبويبة إدراج أو تبويبة تصميم أدوات الرأس والتذييل. وفي أي من التبويبتين، فإن النقر على أمر رقم الصفحة سيؤدي إلى ظهور القائمة التالية:  </a:t>
            </a:r>
            <a:endParaRPr lang="en-US" dirty="0" smtClean="0"/>
          </a:p>
          <a:p>
            <a:endParaRPr lang="ar-SA" dirty="0"/>
          </a:p>
        </p:txBody>
      </p:sp>
      <p:pic>
        <p:nvPicPr>
          <p:cNvPr id="4" name="صورة 23"/>
          <p:cNvPicPr/>
          <p:nvPr/>
        </p:nvPicPr>
        <p:blipFill>
          <a:blip r:embed="rId2" cstate="print"/>
          <a:srcRect/>
          <a:stretch>
            <a:fillRect/>
          </a:stretch>
        </p:blipFill>
        <p:spPr bwMode="auto">
          <a:xfrm>
            <a:off x="3505200" y="2590800"/>
            <a:ext cx="2124075" cy="2162175"/>
          </a:xfrm>
          <a:prstGeom prst="rect">
            <a:avLst/>
          </a:prstGeom>
          <a:noFill/>
          <a:ln w="9525">
            <a:noFill/>
            <a:miter lim="800000"/>
            <a:headEnd/>
            <a:tailEnd/>
          </a:ln>
        </p:spPr>
      </p:pic>
    </p:spTree>
    <p:extLst>
      <p:ext uri="{BB962C8B-B14F-4D97-AF65-F5344CB8AC3E}">
        <p14:creationId xmlns:p14="http://schemas.microsoft.com/office/powerpoint/2010/main" val="3096348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601"/>
          </a:xfrm>
        </p:spPr>
        <p:txBody>
          <a:bodyPr>
            <a:normAutofit/>
          </a:bodyPr>
          <a:lstStyle/>
          <a:p>
            <a:r>
              <a:rPr lang="ar-JO" sz="2800" b="1" dirty="0" smtClean="0"/>
              <a:t>تغيير أرقام الصفحات</a:t>
            </a:r>
            <a:endParaRPr lang="ar-SA" sz="2800" dirty="0"/>
          </a:p>
        </p:txBody>
      </p:sp>
      <p:sp>
        <p:nvSpPr>
          <p:cNvPr id="3" name="Subtitle 2"/>
          <p:cNvSpPr>
            <a:spLocks noGrp="1"/>
          </p:cNvSpPr>
          <p:nvPr>
            <p:ph type="subTitle" idx="1"/>
          </p:nvPr>
        </p:nvSpPr>
        <p:spPr>
          <a:xfrm>
            <a:off x="1981200" y="990600"/>
            <a:ext cx="6400800" cy="5105400"/>
          </a:xfrm>
        </p:spPr>
        <p:txBody>
          <a:bodyPr>
            <a:normAutofit/>
          </a:bodyPr>
          <a:lstStyle/>
          <a:p>
            <a:r>
              <a:rPr lang="ar-JO" dirty="0" smtClean="0"/>
              <a:t>كما هو الحال في صفحات الغلاف والرأس والتذييل يمكنك ببساطة اختيار نمط ترقيم صفحات آخر من قائمة رقم الصفحة في أي وقت.</a:t>
            </a:r>
            <a:endParaRPr lang="en-US" dirty="0" smtClean="0"/>
          </a:p>
          <a:p>
            <a:endParaRPr lang="ar-SA" dirty="0"/>
          </a:p>
        </p:txBody>
      </p:sp>
      <p:pic>
        <p:nvPicPr>
          <p:cNvPr id="4" name="صورة 25"/>
          <p:cNvPicPr/>
          <p:nvPr/>
        </p:nvPicPr>
        <p:blipFill>
          <a:blip r:embed="rId2" cstate="print"/>
          <a:srcRect/>
          <a:stretch>
            <a:fillRect/>
          </a:stretch>
        </p:blipFill>
        <p:spPr bwMode="auto">
          <a:xfrm>
            <a:off x="685800" y="2209800"/>
            <a:ext cx="4883456" cy="3657623"/>
          </a:xfrm>
          <a:prstGeom prst="rect">
            <a:avLst/>
          </a:prstGeom>
          <a:noFill/>
          <a:ln w="9525">
            <a:noFill/>
            <a:miter lim="800000"/>
            <a:headEnd/>
            <a:tailEnd/>
          </a:ln>
        </p:spPr>
      </p:pic>
    </p:spTree>
    <p:extLst>
      <p:ext uri="{BB962C8B-B14F-4D97-AF65-F5344CB8AC3E}">
        <p14:creationId xmlns:p14="http://schemas.microsoft.com/office/powerpoint/2010/main" val="3997512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609600"/>
          </a:xfrm>
        </p:spPr>
        <p:txBody>
          <a:bodyPr>
            <a:normAutofit/>
          </a:bodyPr>
          <a:lstStyle/>
          <a:p>
            <a:r>
              <a:rPr lang="ar-JO" sz="2800" b="1" dirty="0" smtClean="0"/>
              <a:t>تنسيق أرقام الصفحات</a:t>
            </a:r>
            <a:endParaRPr lang="ar-SA" sz="2800" dirty="0"/>
          </a:p>
        </p:txBody>
      </p:sp>
      <p:sp>
        <p:nvSpPr>
          <p:cNvPr id="3" name="Subtitle 2"/>
          <p:cNvSpPr>
            <a:spLocks noGrp="1"/>
          </p:cNvSpPr>
          <p:nvPr>
            <p:ph type="subTitle" idx="1"/>
          </p:nvPr>
        </p:nvSpPr>
        <p:spPr>
          <a:xfrm>
            <a:off x="1447800" y="914400"/>
            <a:ext cx="6858000" cy="5105400"/>
          </a:xfrm>
        </p:spPr>
        <p:txBody>
          <a:bodyPr>
            <a:normAutofit/>
          </a:bodyPr>
          <a:lstStyle/>
          <a:p>
            <a:r>
              <a:rPr lang="ar-JO" dirty="0" smtClean="0"/>
              <a:t>يمكنك تنسيق أرقام الصفحات كما تقوم بتنسيق أي نص آخر. ببساطة قم بتحديد الرقم ثم قم بتنسيقه باستخدام تبويبة الصفحة الرئيسية أو شريط الأدوات المصغر:</a:t>
            </a:r>
            <a:endParaRPr lang="en-US" dirty="0" smtClean="0"/>
          </a:p>
          <a:p>
            <a:endParaRPr lang="ar-SA" dirty="0"/>
          </a:p>
        </p:txBody>
      </p:sp>
      <p:pic>
        <p:nvPicPr>
          <p:cNvPr id="4" name="صورة 26"/>
          <p:cNvPicPr/>
          <p:nvPr/>
        </p:nvPicPr>
        <p:blipFill>
          <a:blip r:embed="rId2" cstate="print"/>
          <a:srcRect/>
          <a:stretch>
            <a:fillRect/>
          </a:stretch>
        </p:blipFill>
        <p:spPr bwMode="auto">
          <a:xfrm>
            <a:off x="228600" y="2438400"/>
            <a:ext cx="4791075" cy="3276600"/>
          </a:xfrm>
          <a:prstGeom prst="rect">
            <a:avLst/>
          </a:prstGeom>
          <a:noFill/>
          <a:ln w="9525">
            <a:noFill/>
            <a:miter lim="800000"/>
            <a:headEnd/>
            <a:tailEnd/>
          </a:ln>
        </p:spPr>
      </p:pic>
    </p:spTree>
    <p:extLst>
      <p:ext uri="{BB962C8B-B14F-4D97-AF65-F5344CB8AC3E}">
        <p14:creationId xmlns:p14="http://schemas.microsoft.com/office/powerpoint/2010/main" val="3354278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09599"/>
          </a:xfrm>
        </p:spPr>
        <p:txBody>
          <a:bodyPr>
            <a:normAutofit/>
          </a:bodyPr>
          <a:lstStyle/>
          <a:p>
            <a:r>
              <a:rPr lang="ar-JO" sz="2800" b="1" dirty="0" smtClean="0"/>
              <a:t>إزالة أرقام الصفحات </a:t>
            </a:r>
            <a:endParaRPr lang="ar-SA" sz="2800" dirty="0"/>
          </a:p>
        </p:txBody>
      </p:sp>
      <p:sp>
        <p:nvSpPr>
          <p:cNvPr id="3" name="Subtitle 2"/>
          <p:cNvSpPr>
            <a:spLocks noGrp="1"/>
          </p:cNvSpPr>
          <p:nvPr>
            <p:ph type="subTitle" idx="1"/>
          </p:nvPr>
        </p:nvSpPr>
        <p:spPr>
          <a:xfrm>
            <a:off x="762000" y="990600"/>
            <a:ext cx="7772400" cy="5029200"/>
          </a:xfrm>
        </p:spPr>
        <p:txBody>
          <a:bodyPr>
            <a:normAutofit/>
          </a:bodyPr>
          <a:lstStyle/>
          <a:p>
            <a:r>
              <a:rPr lang="ar-JO" dirty="0" smtClean="0"/>
              <a:t>لإزالة أرقام صفحاتك قم بالنقر لوضع مؤشرك في مجموعة من أرقام الصفحات التي ترغب بإزالتها. بعد ذلك قم بالنقر على أمر رقم الصفحة إما في تبويبة إدراج أو تبويبة تصميم أدوات الرأس والتذييل ومن ثم أُنقر على إزالة أرقام الصفحات.</a:t>
            </a:r>
            <a:endParaRPr lang="en-US" dirty="0" smtClean="0"/>
          </a:p>
          <a:p>
            <a:endParaRPr lang="ar-SA" dirty="0"/>
          </a:p>
        </p:txBody>
      </p:sp>
      <p:pic>
        <p:nvPicPr>
          <p:cNvPr id="4" name="صورة 30"/>
          <p:cNvPicPr/>
          <p:nvPr/>
        </p:nvPicPr>
        <p:blipFill>
          <a:blip r:embed="rId2" cstate="print"/>
          <a:srcRect/>
          <a:stretch>
            <a:fillRect/>
          </a:stretch>
        </p:blipFill>
        <p:spPr bwMode="auto">
          <a:xfrm>
            <a:off x="3276600" y="2743200"/>
            <a:ext cx="2571750" cy="2371725"/>
          </a:xfrm>
          <a:prstGeom prst="rect">
            <a:avLst/>
          </a:prstGeom>
          <a:noFill/>
          <a:ln w="9525">
            <a:noFill/>
            <a:miter lim="800000"/>
            <a:headEnd/>
            <a:tailEnd/>
          </a:ln>
        </p:spPr>
      </p:pic>
    </p:spTree>
    <p:extLst>
      <p:ext uri="{BB962C8B-B14F-4D97-AF65-F5344CB8AC3E}">
        <p14:creationId xmlns:p14="http://schemas.microsoft.com/office/powerpoint/2010/main" val="40003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1"/>
            <a:ext cx="7772400" cy="609600"/>
          </a:xfrm>
        </p:spPr>
        <p:txBody>
          <a:bodyPr>
            <a:normAutofit/>
          </a:bodyPr>
          <a:lstStyle/>
          <a:p>
            <a:r>
              <a:rPr lang="ar-JO" sz="2800" b="1" dirty="0" smtClean="0"/>
              <a:t>استخدام أمر عرض في نظام تشغيل ويندوز إكسبلورر</a:t>
            </a:r>
            <a:endParaRPr lang="ar-SA" sz="2800" dirty="0"/>
          </a:p>
        </p:txBody>
      </p:sp>
      <p:sp>
        <p:nvSpPr>
          <p:cNvPr id="3" name="Subtitle 2"/>
          <p:cNvSpPr>
            <a:spLocks noGrp="1"/>
          </p:cNvSpPr>
          <p:nvPr>
            <p:ph type="subTitle" idx="1"/>
          </p:nvPr>
        </p:nvSpPr>
        <p:spPr>
          <a:xfrm>
            <a:off x="1371600" y="1066800"/>
            <a:ext cx="6858000" cy="4800600"/>
          </a:xfrm>
        </p:spPr>
        <p:txBody>
          <a:bodyPr>
            <a:normAutofit/>
          </a:bodyPr>
          <a:lstStyle/>
          <a:p>
            <a:r>
              <a:rPr lang="ar-JO" dirty="0" smtClean="0"/>
              <a:t>يتيح لك نظام ويندوز إمكانية عرض الملفات بطرق عديدة ومختلفة. كل طريقة عرض تقدم مزايا خاصة بها اعتمادا على الطريقة التي تفضلها للبحث عن الملفات. لتغيير طريقة العرض أُنقر على أمر عرض لإعادة هيكلة العرض أو أُنقر على السهم المنسدل بجانب أمر عرض لتحديد طريقة العرض:</a:t>
            </a:r>
            <a:endParaRPr lang="en-US" dirty="0" smtClean="0"/>
          </a:p>
          <a:p>
            <a:endParaRPr lang="ar-SA" dirty="0"/>
          </a:p>
        </p:txBody>
      </p:sp>
      <p:pic>
        <p:nvPicPr>
          <p:cNvPr id="4" name="صورة 15"/>
          <p:cNvPicPr/>
          <p:nvPr/>
        </p:nvPicPr>
        <p:blipFill>
          <a:blip r:embed="rId2" cstate="print"/>
          <a:srcRect/>
          <a:stretch>
            <a:fillRect/>
          </a:stretch>
        </p:blipFill>
        <p:spPr bwMode="auto">
          <a:xfrm>
            <a:off x="3276600" y="3429000"/>
            <a:ext cx="3429000" cy="2619375"/>
          </a:xfrm>
          <a:prstGeom prst="rect">
            <a:avLst/>
          </a:prstGeom>
          <a:noFill/>
          <a:ln w="9525">
            <a:noFill/>
            <a:miter lim="800000"/>
            <a:headEnd/>
            <a:tailEnd/>
          </a:ln>
        </p:spPr>
      </p:pic>
    </p:spTree>
    <p:extLst>
      <p:ext uri="{BB962C8B-B14F-4D97-AF65-F5344CB8AC3E}">
        <p14:creationId xmlns:p14="http://schemas.microsoft.com/office/powerpoint/2010/main" val="1429083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31825"/>
          </a:xfrm>
        </p:spPr>
        <p:txBody>
          <a:bodyPr>
            <a:normAutofit/>
          </a:bodyPr>
          <a:lstStyle/>
          <a:p>
            <a:r>
              <a:rPr lang="ar-JO" sz="2800" b="1" dirty="0" smtClean="0"/>
              <a:t>إستخدام جزء ملاحة نظام تشغيل ويندوز إكسبلورر</a:t>
            </a:r>
            <a:endParaRPr lang="ar-SA" sz="2800" dirty="0"/>
          </a:p>
        </p:txBody>
      </p:sp>
      <p:sp>
        <p:nvSpPr>
          <p:cNvPr id="3" name="Subtitle 2"/>
          <p:cNvSpPr>
            <a:spLocks noGrp="1"/>
          </p:cNvSpPr>
          <p:nvPr>
            <p:ph type="subTitle" idx="1"/>
          </p:nvPr>
        </p:nvSpPr>
        <p:spPr>
          <a:xfrm>
            <a:off x="1066800" y="1066800"/>
            <a:ext cx="7315200" cy="4724400"/>
          </a:xfrm>
        </p:spPr>
        <p:txBody>
          <a:bodyPr>
            <a:normAutofit/>
          </a:bodyPr>
          <a:lstStyle/>
          <a:p>
            <a:pPr algn="r"/>
            <a:r>
              <a:rPr lang="ar-JO" dirty="0" smtClean="0"/>
              <a:t>يتيح لك جزء الملاحة الانتقال بسهولة إلى المواقع المختلفة في كافة أنحاء الكمبيوتر. أُنقر على الموقع لفتح محتويات هذا الموقع.</a:t>
            </a:r>
            <a:endParaRPr lang="en-US" dirty="0" smtClean="0"/>
          </a:p>
          <a:p>
            <a:pPr algn="r"/>
            <a:r>
              <a:rPr lang="ar-JO" dirty="0" smtClean="0"/>
              <a:t>في برنامج ويندوز 7 هناك خمسة مجالات مميزة لجزء الملاحة.(لقد قمنا بتفصيل ذلك باستخدام الخطوط المنقطة المبينة في الصورة أدناه).</a:t>
            </a:r>
          </a:p>
          <a:p>
            <a:pPr algn="r">
              <a:buFont typeface="Wingdings" pitchFamily="2" charset="2"/>
              <a:buChar char="Ø"/>
            </a:pPr>
            <a:r>
              <a:rPr lang="ar-JO" b="1" dirty="0" smtClean="0"/>
              <a:t>اسم البرنامج</a:t>
            </a:r>
            <a:endParaRPr lang="en-US" dirty="0" smtClean="0"/>
          </a:p>
          <a:p>
            <a:pPr algn="r">
              <a:buFont typeface="Wingdings" pitchFamily="2" charset="2"/>
              <a:buChar char="Ø"/>
            </a:pPr>
            <a:r>
              <a:rPr lang="ar-JO" b="1" dirty="0" smtClean="0"/>
              <a:t>المفضلة</a:t>
            </a:r>
            <a:endParaRPr lang="en-US" dirty="0" smtClean="0"/>
          </a:p>
          <a:p>
            <a:pPr algn="r">
              <a:buFont typeface="Wingdings" pitchFamily="2" charset="2"/>
              <a:buChar char="Ø"/>
            </a:pPr>
            <a:r>
              <a:rPr lang="ar-SA" b="1" dirty="0" smtClean="0"/>
              <a:t>المكتبات</a:t>
            </a:r>
            <a:endParaRPr lang="ar-JO" b="1" dirty="0" smtClean="0"/>
          </a:p>
          <a:p>
            <a:pPr algn="r">
              <a:buFont typeface="Wingdings" pitchFamily="2" charset="2"/>
              <a:buChar char="Ø"/>
            </a:pPr>
            <a:r>
              <a:rPr lang="ar-JO" b="1" dirty="0" smtClean="0"/>
              <a:t>الكمبيوتر</a:t>
            </a:r>
            <a:endParaRPr lang="en-US" dirty="0" smtClean="0"/>
          </a:p>
          <a:p>
            <a:pPr algn="r">
              <a:buFont typeface="Wingdings" pitchFamily="2" charset="2"/>
              <a:buChar char="Ø"/>
            </a:pPr>
            <a:r>
              <a:rPr lang="ar-JO" b="1" dirty="0" smtClean="0"/>
              <a:t>شبكات الاتصال</a:t>
            </a:r>
            <a:endParaRPr lang="en-US" dirty="0" smtClean="0"/>
          </a:p>
          <a:p>
            <a:endParaRPr lang="ar-JO" dirty="0" smtClean="0"/>
          </a:p>
          <a:p>
            <a:endParaRPr lang="en-US" dirty="0" smtClean="0"/>
          </a:p>
          <a:p>
            <a:endParaRPr lang="ar-SA" dirty="0"/>
          </a:p>
        </p:txBody>
      </p:sp>
      <p:pic>
        <p:nvPicPr>
          <p:cNvPr id="4" name="صورة 17"/>
          <p:cNvPicPr/>
          <p:nvPr/>
        </p:nvPicPr>
        <p:blipFill>
          <a:blip r:embed="rId2" cstate="print"/>
          <a:srcRect/>
          <a:stretch>
            <a:fillRect/>
          </a:stretch>
        </p:blipFill>
        <p:spPr bwMode="auto">
          <a:xfrm>
            <a:off x="1371600" y="3200400"/>
            <a:ext cx="3429000" cy="2371725"/>
          </a:xfrm>
          <a:prstGeom prst="rect">
            <a:avLst/>
          </a:prstGeom>
          <a:noFill/>
          <a:ln w="9525">
            <a:noFill/>
            <a:miter lim="800000"/>
            <a:headEnd/>
            <a:tailEnd/>
          </a:ln>
        </p:spPr>
      </p:pic>
    </p:spTree>
    <p:extLst>
      <p:ext uri="{BB962C8B-B14F-4D97-AF65-F5344CB8AC3E}">
        <p14:creationId xmlns:p14="http://schemas.microsoft.com/office/powerpoint/2010/main" val="3984907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1"/>
            <a:ext cx="7772400" cy="762000"/>
          </a:xfrm>
        </p:spPr>
        <p:txBody>
          <a:bodyPr>
            <a:normAutofit/>
          </a:bodyPr>
          <a:lstStyle/>
          <a:p>
            <a:pPr algn="ctr"/>
            <a:r>
              <a:rPr lang="en-US" sz="3200" b="1" dirty="0" smtClean="0"/>
              <a:t> </a:t>
            </a:r>
            <a:r>
              <a:rPr lang="ar-SA" sz="3200" b="1" dirty="0" smtClean="0"/>
              <a:t>الدرس7-2: عرض ملفاتك</a:t>
            </a:r>
            <a:endParaRPr lang="ar-SA" sz="3200" dirty="0"/>
          </a:p>
        </p:txBody>
      </p:sp>
      <p:sp>
        <p:nvSpPr>
          <p:cNvPr id="3" name="Subtitle 2"/>
          <p:cNvSpPr>
            <a:spLocks noGrp="1"/>
          </p:cNvSpPr>
          <p:nvPr>
            <p:ph type="subTitle" idx="1"/>
          </p:nvPr>
        </p:nvSpPr>
        <p:spPr>
          <a:xfrm>
            <a:off x="685800" y="1219200"/>
            <a:ext cx="7772400" cy="4800600"/>
          </a:xfrm>
        </p:spPr>
        <p:txBody>
          <a:bodyPr>
            <a:normAutofit/>
          </a:bodyPr>
          <a:lstStyle/>
          <a:p>
            <a:r>
              <a:rPr lang="ar-JO" dirty="0" smtClean="0"/>
              <a:t>كلما عملت أكثر مع معالج النصوص "وورد" فسوف تجد نفسك في وضع فيه العديد من الملفات مفتوحة. وفي هذا الدرس، سوف نتعلم كيف العمل مع ملفات متعددة.</a:t>
            </a:r>
            <a:endParaRPr lang="en-US" dirty="0" smtClean="0"/>
          </a:p>
          <a:p>
            <a:endParaRPr lang="ar-SA" dirty="0"/>
          </a:p>
        </p:txBody>
      </p:sp>
    </p:spTree>
    <p:extLst>
      <p:ext uri="{BB962C8B-B14F-4D97-AF65-F5344CB8AC3E}">
        <p14:creationId xmlns:p14="http://schemas.microsoft.com/office/powerpoint/2010/main" val="306248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55625"/>
          </a:xfrm>
        </p:spPr>
        <p:txBody>
          <a:bodyPr>
            <a:normAutofit/>
          </a:bodyPr>
          <a:lstStyle/>
          <a:p>
            <a:r>
              <a:rPr lang="ar-SA" sz="2800" b="1" dirty="0" smtClean="0"/>
              <a:t>فتح نسخة من مستندك</a:t>
            </a:r>
            <a:endParaRPr lang="ar-SA" sz="2800" dirty="0"/>
          </a:p>
        </p:txBody>
      </p:sp>
      <p:sp>
        <p:nvSpPr>
          <p:cNvPr id="3" name="Subtitle 2"/>
          <p:cNvSpPr>
            <a:spLocks noGrp="1"/>
          </p:cNvSpPr>
          <p:nvPr>
            <p:ph type="subTitle" idx="1"/>
          </p:nvPr>
        </p:nvSpPr>
        <p:spPr>
          <a:xfrm>
            <a:off x="1371600" y="838200"/>
            <a:ext cx="7010400" cy="5181600"/>
          </a:xfrm>
        </p:spPr>
        <p:txBody>
          <a:bodyPr>
            <a:normAutofit/>
          </a:bodyPr>
          <a:lstStyle/>
          <a:p>
            <a:r>
              <a:rPr lang="ar-JO" dirty="0" smtClean="0"/>
              <a:t>لنفترض أنك تعمل على مستندك وتريد أن تحدث تغييراً ولكنك غير متأكد مما إذا كان سيؤثر ذلك على المستند الأصلي، يمكنك فتح نسخة من الإطار الحالي عن طريق النقر على عرض ← إطار جديد:</a:t>
            </a:r>
            <a:endParaRPr lang="en-US" dirty="0" smtClean="0"/>
          </a:p>
          <a:p>
            <a:endParaRPr lang="ar-SA" dirty="0"/>
          </a:p>
        </p:txBody>
      </p:sp>
      <p:pic>
        <p:nvPicPr>
          <p:cNvPr id="4" name="صورة 8"/>
          <p:cNvPicPr/>
          <p:nvPr/>
        </p:nvPicPr>
        <p:blipFill>
          <a:blip r:embed="rId2" cstate="print"/>
          <a:srcRect/>
          <a:stretch>
            <a:fillRect/>
          </a:stretch>
        </p:blipFill>
        <p:spPr bwMode="auto">
          <a:xfrm>
            <a:off x="1752600" y="2819400"/>
            <a:ext cx="6382150" cy="1600200"/>
          </a:xfrm>
          <a:prstGeom prst="rect">
            <a:avLst/>
          </a:prstGeom>
          <a:noFill/>
          <a:ln w="9525">
            <a:noFill/>
            <a:miter lim="800000"/>
            <a:headEnd/>
            <a:tailEnd/>
          </a:ln>
        </p:spPr>
      </p:pic>
    </p:spTree>
    <p:extLst>
      <p:ext uri="{BB962C8B-B14F-4D97-AF65-F5344CB8AC3E}">
        <p14:creationId xmlns:p14="http://schemas.microsoft.com/office/powerpoint/2010/main" val="49504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631825"/>
          </a:xfrm>
        </p:spPr>
        <p:txBody>
          <a:bodyPr>
            <a:normAutofit/>
          </a:bodyPr>
          <a:lstStyle/>
          <a:p>
            <a:r>
              <a:rPr lang="ar-SA" sz="2800" b="1" dirty="0" smtClean="0"/>
              <a:t>ترتيب الإطارات</a:t>
            </a:r>
            <a:endParaRPr lang="ar-SA" sz="2800" dirty="0"/>
          </a:p>
        </p:txBody>
      </p:sp>
      <p:sp>
        <p:nvSpPr>
          <p:cNvPr id="3" name="Subtitle 2"/>
          <p:cNvSpPr>
            <a:spLocks noGrp="1"/>
          </p:cNvSpPr>
          <p:nvPr>
            <p:ph type="subTitle" idx="1"/>
          </p:nvPr>
        </p:nvSpPr>
        <p:spPr>
          <a:xfrm>
            <a:off x="1371600" y="1219200"/>
            <a:ext cx="7010400" cy="4800600"/>
          </a:xfrm>
        </p:spPr>
        <p:txBody>
          <a:bodyPr>
            <a:normAutofit/>
          </a:bodyPr>
          <a:lstStyle/>
          <a:p>
            <a:r>
              <a:rPr lang="ar-SA" dirty="0" smtClean="0"/>
              <a:t>إذا كان لديك عدة مستندات مفتوحة يمكنك ترتيبها كلها بنقرة زر واحدة. فقط قم بالنقر على أمر ترتيب ويندوز في علامة تبويب عرض. ويمكنك القيام بذلك في أي من إطارات وورد:</a:t>
            </a:r>
            <a:endParaRPr lang="en-US" dirty="0" smtClean="0"/>
          </a:p>
          <a:p>
            <a:endParaRPr lang="ar-SA" dirty="0"/>
          </a:p>
        </p:txBody>
      </p:sp>
      <p:pic>
        <p:nvPicPr>
          <p:cNvPr id="4" name="صورة 10"/>
          <p:cNvPicPr/>
          <p:nvPr/>
        </p:nvPicPr>
        <p:blipFill>
          <a:blip r:embed="rId2" cstate="print"/>
          <a:srcRect/>
          <a:stretch>
            <a:fillRect/>
          </a:stretch>
        </p:blipFill>
        <p:spPr bwMode="auto">
          <a:xfrm>
            <a:off x="3657600" y="3048000"/>
            <a:ext cx="2867025" cy="1952625"/>
          </a:xfrm>
          <a:prstGeom prst="rect">
            <a:avLst/>
          </a:prstGeom>
          <a:noFill/>
          <a:ln w="9525">
            <a:noFill/>
            <a:miter lim="800000"/>
            <a:headEnd/>
            <a:tailEnd/>
          </a:ln>
        </p:spPr>
      </p:pic>
    </p:spTree>
    <p:extLst>
      <p:ext uri="{BB962C8B-B14F-4D97-AF65-F5344CB8AC3E}">
        <p14:creationId xmlns:p14="http://schemas.microsoft.com/office/powerpoint/2010/main" val="3245537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08025"/>
          </a:xfrm>
        </p:spPr>
        <p:txBody>
          <a:bodyPr>
            <a:normAutofit/>
          </a:bodyPr>
          <a:lstStyle/>
          <a:p>
            <a:r>
              <a:rPr lang="ar-SA" sz="2800" b="1" dirty="0" smtClean="0"/>
              <a:t>مقارنة المستندات جنبا إلى جنب</a:t>
            </a:r>
            <a:endParaRPr lang="ar-SA" sz="2800" dirty="0"/>
          </a:p>
        </p:txBody>
      </p:sp>
      <p:sp>
        <p:nvSpPr>
          <p:cNvPr id="3" name="Subtitle 2"/>
          <p:cNvSpPr>
            <a:spLocks noGrp="1"/>
          </p:cNvSpPr>
          <p:nvPr>
            <p:ph type="subTitle" idx="1"/>
          </p:nvPr>
        </p:nvSpPr>
        <p:spPr>
          <a:xfrm>
            <a:off x="1066800" y="1066800"/>
            <a:ext cx="7315200" cy="5029200"/>
          </a:xfrm>
        </p:spPr>
        <p:txBody>
          <a:bodyPr>
            <a:normAutofit/>
          </a:bodyPr>
          <a:lstStyle/>
          <a:p>
            <a:r>
              <a:rPr lang="ar-SA" dirty="0" smtClean="0"/>
              <a:t>سنقوم بمشاهدة الميزة القادمة وهي ميزة المقارنة جنبا إلى جنب. حيث تتيح لك هذه الميزة مشاهدة مستندين في الوقت ذاته. وسوف تجد هذا الأمر في تبويب عرض:</a:t>
            </a:r>
            <a:endParaRPr lang="en-US" dirty="0" smtClean="0"/>
          </a:p>
          <a:p>
            <a:endParaRPr lang="ar-SA" dirty="0"/>
          </a:p>
        </p:txBody>
      </p:sp>
      <p:pic>
        <p:nvPicPr>
          <p:cNvPr id="4" name="صورة 16"/>
          <p:cNvPicPr/>
          <p:nvPr/>
        </p:nvPicPr>
        <p:blipFill>
          <a:blip r:embed="rId2" cstate="print"/>
          <a:srcRect/>
          <a:stretch>
            <a:fillRect/>
          </a:stretch>
        </p:blipFill>
        <p:spPr bwMode="auto">
          <a:xfrm>
            <a:off x="2286000" y="2743200"/>
            <a:ext cx="4608035" cy="1784733"/>
          </a:xfrm>
          <a:prstGeom prst="rect">
            <a:avLst/>
          </a:prstGeom>
          <a:noFill/>
          <a:ln w="9525">
            <a:noFill/>
            <a:miter lim="800000"/>
            <a:headEnd/>
            <a:tailEnd/>
          </a:ln>
        </p:spPr>
      </p:pic>
    </p:spTree>
    <p:extLst>
      <p:ext uri="{BB962C8B-B14F-4D97-AF65-F5344CB8AC3E}">
        <p14:creationId xmlns:p14="http://schemas.microsoft.com/office/powerpoint/2010/main" val="410723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84225"/>
          </a:xfrm>
        </p:spPr>
        <p:txBody>
          <a:bodyPr>
            <a:normAutofit/>
          </a:bodyPr>
          <a:lstStyle/>
          <a:p>
            <a:r>
              <a:rPr lang="ar-SA" sz="2800" b="1" dirty="0" smtClean="0"/>
              <a:t>تقسيم المستند</a:t>
            </a:r>
            <a:endParaRPr lang="ar-SA" sz="2800" dirty="0"/>
          </a:p>
        </p:txBody>
      </p:sp>
      <p:sp>
        <p:nvSpPr>
          <p:cNvPr id="3" name="Subtitle 2"/>
          <p:cNvSpPr>
            <a:spLocks noGrp="1"/>
          </p:cNvSpPr>
          <p:nvPr>
            <p:ph type="subTitle" idx="1"/>
          </p:nvPr>
        </p:nvSpPr>
        <p:spPr>
          <a:xfrm>
            <a:off x="1143000" y="1524000"/>
            <a:ext cx="7239000" cy="4495800"/>
          </a:xfrm>
        </p:spPr>
        <p:txBody>
          <a:bodyPr>
            <a:normAutofit/>
          </a:bodyPr>
          <a:lstStyle/>
          <a:p>
            <a:r>
              <a:rPr lang="ar-JO" dirty="0" smtClean="0"/>
              <a:t>سنختبر الميزة الأخيرة في مجموعة الويندوز التي تتيح لك فعليا أن تكون في مكانين في آن واحد! يمكنك تقسيم المستند وعرض موقعين في المستند في الوقت ذاته. ولاستخدام هذه الميزة أولا أُنقر أمر تقسيم في علامة تبويب عرض.</a:t>
            </a:r>
            <a:endParaRPr lang="en-US" dirty="0" smtClean="0"/>
          </a:p>
          <a:p>
            <a:endParaRPr lang="ar-SA" dirty="0"/>
          </a:p>
        </p:txBody>
      </p:sp>
      <p:pic>
        <p:nvPicPr>
          <p:cNvPr id="4" name="صورة 26"/>
          <p:cNvPicPr/>
          <p:nvPr/>
        </p:nvPicPr>
        <p:blipFill>
          <a:blip r:embed="rId2" cstate="print"/>
          <a:srcRect/>
          <a:stretch>
            <a:fillRect/>
          </a:stretch>
        </p:blipFill>
        <p:spPr bwMode="auto">
          <a:xfrm>
            <a:off x="2514600" y="3276600"/>
            <a:ext cx="3971925" cy="2409825"/>
          </a:xfrm>
          <a:prstGeom prst="rect">
            <a:avLst/>
          </a:prstGeom>
          <a:noFill/>
          <a:ln w="9525">
            <a:noFill/>
            <a:miter lim="800000"/>
            <a:headEnd/>
            <a:tailEnd/>
          </a:ln>
        </p:spPr>
      </p:pic>
    </p:spTree>
    <p:extLst>
      <p:ext uri="{BB962C8B-B14F-4D97-AF65-F5344CB8AC3E}">
        <p14:creationId xmlns:p14="http://schemas.microsoft.com/office/powerpoint/2010/main" val="91375779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1196</Words>
  <Application>Microsoft Office PowerPoint</Application>
  <PresentationFormat>On-screen Show (4:3)</PresentationFormat>
  <Paragraphs>82</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Concourse</vt:lpstr>
      <vt:lpstr> القسم 7 : إدارة المستندات</vt:lpstr>
      <vt:lpstr>التنقل باستخدام نظام تشغيل ويندوز إكسبلورر</vt:lpstr>
      <vt:lpstr>استخدام أمر عرض في نظام تشغيل ويندوز إكسبلورر</vt:lpstr>
      <vt:lpstr>إستخدام جزء ملاحة نظام تشغيل ويندوز إكسبلورر</vt:lpstr>
      <vt:lpstr> الدرس7-2: عرض ملفاتك</vt:lpstr>
      <vt:lpstr>فتح نسخة من مستندك</vt:lpstr>
      <vt:lpstr>ترتيب الإطارات</vt:lpstr>
      <vt:lpstr>مقارنة المستندات جنبا إلى جنب</vt:lpstr>
      <vt:lpstr>تقسيم المستند</vt:lpstr>
      <vt:lpstr> الدرس7-3: التعامل مع القوالب</vt:lpstr>
      <vt:lpstr>حفظ القالب</vt:lpstr>
      <vt:lpstr>استخدام القالب</vt:lpstr>
      <vt:lpstr>تحرير القالب</vt:lpstr>
      <vt:lpstr>إرفاق قالب لهذا المستند</vt:lpstr>
      <vt:lpstr> القسم 8: إنشاء الرأس والتذييل</vt:lpstr>
      <vt:lpstr>  الدرس 8-1 إنشاء الرأس والتذييل الأساسيين</vt:lpstr>
      <vt:lpstr>استخدام رأس و تذييل تم إعدادهما مسبقاً</vt:lpstr>
      <vt:lpstr>تحرير الرأس والتذييل</vt:lpstr>
      <vt:lpstr>إضافة الرأس والتذييل إلى المعرض</vt:lpstr>
      <vt:lpstr>التنقل بين الرأس والتذييل</vt:lpstr>
      <vt:lpstr> الدرس8-2: إدراج أرقام الصفحات</vt:lpstr>
      <vt:lpstr>إدراج أرقام الصفحات</vt:lpstr>
      <vt:lpstr>تغيير أرقام الصفحات</vt:lpstr>
      <vt:lpstr>تنسيق أرقام الصفحات</vt:lpstr>
      <vt:lpstr>إزالة أرقام الصفحات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القسم 7 : إدارة المستندات</dc:title>
  <dc:creator>Ali Raad</dc:creator>
  <cp:lastModifiedBy>DR.Ahmed Saker</cp:lastModifiedBy>
  <cp:revision>1</cp:revision>
  <dcterms:created xsi:type="dcterms:W3CDTF">2006-08-16T00:00:00Z</dcterms:created>
  <dcterms:modified xsi:type="dcterms:W3CDTF">2018-12-12T18:47:06Z</dcterms:modified>
</cp:coreProperties>
</file>